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13004800" cy="9753600"/>
  <p:notesSz cx="6858000" cy="9144000"/>
  <p:defaultTextStyle>
    <a:lvl1pPr algn="ctr" defTabSz="584200">
      <a:defRPr sz="3600">
        <a:latin typeface="+mj-lt"/>
        <a:ea typeface="+mj-ea"/>
        <a:cs typeface="+mj-cs"/>
        <a:sym typeface="Helvetica"/>
      </a:defRPr>
    </a:lvl1pPr>
    <a:lvl2pPr algn="ctr" defTabSz="584200">
      <a:defRPr sz="3600">
        <a:latin typeface="+mj-lt"/>
        <a:ea typeface="+mj-ea"/>
        <a:cs typeface="+mj-cs"/>
        <a:sym typeface="Helvetica"/>
      </a:defRPr>
    </a:lvl2pPr>
    <a:lvl3pPr algn="ctr" defTabSz="584200">
      <a:defRPr sz="3600">
        <a:latin typeface="+mj-lt"/>
        <a:ea typeface="+mj-ea"/>
        <a:cs typeface="+mj-cs"/>
        <a:sym typeface="Helvetica"/>
      </a:defRPr>
    </a:lvl3pPr>
    <a:lvl4pPr algn="ctr" defTabSz="584200">
      <a:defRPr sz="3600">
        <a:latin typeface="+mj-lt"/>
        <a:ea typeface="+mj-ea"/>
        <a:cs typeface="+mj-cs"/>
        <a:sym typeface="Helvetica"/>
      </a:defRPr>
    </a:lvl4pPr>
    <a:lvl5pPr algn="ctr" defTabSz="584200">
      <a:defRPr sz="3600">
        <a:latin typeface="+mj-lt"/>
        <a:ea typeface="+mj-ea"/>
        <a:cs typeface="+mj-cs"/>
        <a:sym typeface="Helvetica"/>
      </a:defRPr>
    </a:lvl5pPr>
    <a:lvl6pPr algn="ctr" defTabSz="584200">
      <a:defRPr sz="3600">
        <a:latin typeface="+mj-lt"/>
        <a:ea typeface="+mj-ea"/>
        <a:cs typeface="+mj-cs"/>
        <a:sym typeface="Helvetica"/>
      </a:defRPr>
    </a:lvl6pPr>
    <a:lvl7pPr algn="ctr" defTabSz="584200">
      <a:defRPr sz="3600">
        <a:latin typeface="+mj-lt"/>
        <a:ea typeface="+mj-ea"/>
        <a:cs typeface="+mj-cs"/>
        <a:sym typeface="Helvetica"/>
      </a:defRPr>
    </a:lvl7pPr>
    <a:lvl8pPr algn="ctr" defTabSz="584200">
      <a:defRPr sz="3600">
        <a:latin typeface="+mj-lt"/>
        <a:ea typeface="+mj-ea"/>
        <a:cs typeface="+mj-cs"/>
        <a:sym typeface="Helvetica"/>
      </a:defRPr>
    </a:lvl8pPr>
    <a:lvl9pPr algn="ctr" defTabSz="584200">
      <a:defRPr sz="3600"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2E8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2E7CB"/>
          </a:solidFill>
        </a:fill>
      </a:tcStyle>
    </a:wholeTbl>
    <a:band2H>
      <a:tcTxStyle b="def" i="def"/>
      <a:tcStyle>
        <a:tcBdr/>
        <a:fill>
          <a:solidFill>
            <a:srgbClr val="F8F4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5CDDE"/>
          </a:solidFill>
        </a:fill>
      </a:tcStyle>
    </a:wholeTbl>
    <a:band2H>
      <a:tcTxStyle b="def" i="def"/>
      <a:tcStyle>
        <a:tcBdr/>
        <a:fill>
          <a:solidFill>
            <a:srgbClr val="EBE8E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42" name="Shape 4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title"/>
          </p:nvPr>
        </p:nvSpPr>
        <p:spPr>
          <a:xfrm>
            <a:off x="1270000" y="0"/>
            <a:ext cx="10464800" cy="49403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xfrm>
            <a:off x="1270000" y="5029200"/>
            <a:ext cx="10464800" cy="35687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6200"/>
              <a:t>Texte du titre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00"/>
              <a:t>Texte niveau 1</a:t>
            </a:r>
            <a:endParaRPr sz="3800"/>
          </a:p>
          <a:p>
            <a:pPr lvl="1">
              <a:defRPr sz="1800"/>
            </a:pPr>
            <a:r>
              <a:rPr sz="3800"/>
              <a:t>Texte niveau 2</a:t>
            </a:r>
            <a:endParaRPr sz="3800"/>
          </a:p>
          <a:p>
            <a:pPr lvl="2">
              <a:defRPr sz="1800"/>
            </a:pPr>
            <a:r>
              <a:rPr sz="3800"/>
              <a:t>Texte niveau 3</a:t>
            </a:r>
            <a:endParaRPr sz="3800"/>
          </a:p>
          <a:p>
            <a:pPr lvl="3">
              <a:defRPr sz="1800"/>
            </a:pPr>
            <a:r>
              <a:rPr sz="3800"/>
              <a:t>Texte niveau 4</a:t>
            </a:r>
            <a:endParaRPr sz="3800"/>
          </a:p>
          <a:p>
            <a:pPr lvl="4">
              <a:defRPr sz="1800"/>
            </a:pPr>
            <a:r>
              <a:rPr sz="3800"/>
              <a:t>Texte niveau 5</a:t>
            </a: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2286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4572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6858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9144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6200"/>
              <a:t>Texte du titre</a:t>
            </a:r>
          </a:p>
        </p:txBody>
      </p:sp>
      <p:sp>
        <p:nvSpPr>
          <p:cNvPr id="39" name="Shape 3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00"/>
              <a:t>Texte niveau 1</a:t>
            </a:r>
            <a:endParaRPr sz="3800"/>
          </a:p>
          <a:p>
            <a:pPr lvl="1">
              <a:defRPr sz="1800"/>
            </a:pPr>
            <a:r>
              <a:rPr sz="3800"/>
              <a:t>Texte niveau 2</a:t>
            </a:r>
            <a:endParaRPr sz="3800"/>
          </a:p>
          <a:p>
            <a:pPr lvl="2">
              <a:defRPr sz="1800"/>
            </a:pPr>
            <a:r>
              <a:rPr sz="3800"/>
              <a:t>Texte niveau 3</a:t>
            </a:r>
            <a:endParaRPr sz="3800"/>
          </a:p>
          <a:p>
            <a:pPr lvl="3">
              <a:defRPr sz="1800"/>
            </a:pPr>
            <a:r>
              <a:rPr sz="3800"/>
              <a:t>Texte niveau 4</a:t>
            </a:r>
            <a:endParaRPr sz="3800"/>
          </a:p>
          <a:p>
            <a:pPr lvl="4">
              <a:defRPr sz="1800"/>
            </a:pPr>
            <a:r>
              <a:rPr sz="3800"/>
              <a:t>Texte niveau 5</a:t>
            </a:r>
          </a:p>
        </p:txBody>
      </p:sp>
      <p:sp>
        <p:nvSpPr>
          <p:cNvPr id="40" name="Shape 4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>
            <p:ph type="title"/>
          </p:nvPr>
        </p:nvSpPr>
        <p:spPr>
          <a:xfrm>
            <a:off x="1270000" y="4279900"/>
            <a:ext cx="10464800" cy="38608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10" name="Shape 10"/>
          <p:cNvSpPr/>
          <p:nvPr>
            <p:ph type="body" idx="1"/>
          </p:nvPr>
        </p:nvSpPr>
        <p:spPr>
          <a:xfrm>
            <a:off x="1270000" y="8191500"/>
            <a:ext cx="10464800" cy="15621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xfrm>
            <a:off x="952500" y="0"/>
            <a:ext cx="5334000" cy="46228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6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6000"/>
              <a:t>Texte du titre</a:t>
            </a: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952500" y="4762500"/>
            <a:ext cx="5334000" cy="49911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xfrm>
            <a:off x="952500" y="93506"/>
            <a:ext cx="11099800" cy="2860988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20" name="Shape 20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1pPr>
            <a:lvl2pPr marL="889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2pPr>
            <a:lvl3pPr marL="1333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3pPr>
            <a:lvl4pPr marL="1778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4pPr>
            <a:lvl5pPr marL="2222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3429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1pPr>
            <a:lvl2pPr marL="6858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2pPr>
            <a:lvl3pPr marL="10287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3pPr>
            <a:lvl4pPr marL="13716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4pPr>
            <a:lvl5pPr marL="17145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2800"/>
              <a:t>Texte niveau 1</a:t>
            </a:r>
            <a:endParaRPr sz="2800"/>
          </a:p>
          <a:p>
            <a:pPr lvl="1">
              <a:defRPr sz="1800"/>
            </a:pPr>
            <a:r>
              <a:rPr sz="2800"/>
              <a:t>Texte niveau 2</a:t>
            </a:r>
            <a:endParaRPr sz="2800"/>
          </a:p>
          <a:p>
            <a:pPr lvl="2">
              <a:defRPr sz="1800"/>
            </a:pPr>
            <a:r>
              <a:rPr sz="2800"/>
              <a:t>Texte niveau 3</a:t>
            </a:r>
            <a:endParaRPr sz="2800"/>
          </a:p>
          <a:p>
            <a:pPr lvl="3">
              <a:defRPr sz="1800"/>
            </a:pPr>
            <a:r>
              <a:rPr sz="2800"/>
              <a:t>Texte niveau 4</a:t>
            </a:r>
            <a:endParaRPr sz="2800"/>
          </a:p>
          <a:p>
            <a:pPr lvl="4">
              <a:defRPr sz="1800"/>
            </a:pPr>
            <a:r>
              <a:rPr sz="28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1pPr>
            <a:lvl2pPr marL="889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2pPr>
            <a:lvl3pPr marL="1333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3pPr>
            <a:lvl4pPr marL="1778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4pPr>
            <a:lvl5pPr marL="2222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894079" y="1464733"/>
            <a:ext cx="11216642" cy="170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 anchor="ctr">
            <a:normAutofit fontScale="100000" lnSpcReduction="0"/>
          </a:bodyPr>
          <a:lstStyle/>
          <a:p>
            <a:pPr lvl="0">
              <a:defRPr sz="1800"/>
            </a:pPr>
            <a:r>
              <a:rPr sz="6200"/>
              <a:t>Texte du titre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894079" y="3166533"/>
            <a:ext cx="11216642" cy="53678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normAutofit fontScale="100000" lnSpcReduction="0"/>
          </a:bodyPr>
          <a:lstStyle/>
          <a:p>
            <a:pPr lvl="0">
              <a:defRPr sz="1800"/>
            </a:pPr>
            <a:r>
              <a:rPr sz="3800"/>
              <a:t>Texte niveau 1</a:t>
            </a:r>
            <a:endParaRPr sz="3800"/>
          </a:p>
          <a:p>
            <a:pPr lvl="1">
              <a:defRPr sz="1800"/>
            </a:pPr>
            <a:r>
              <a:rPr sz="3800"/>
              <a:t>Texte niveau 2</a:t>
            </a:r>
            <a:endParaRPr sz="3800"/>
          </a:p>
          <a:p>
            <a:pPr lvl="2">
              <a:defRPr sz="1800"/>
            </a:pPr>
            <a:r>
              <a:rPr sz="3800"/>
              <a:t>Texte niveau 3</a:t>
            </a:r>
            <a:endParaRPr sz="3800"/>
          </a:p>
          <a:p>
            <a:pPr lvl="3">
              <a:defRPr sz="1800"/>
            </a:pPr>
            <a:r>
              <a:rPr sz="3800"/>
              <a:t>Texte niveau 4</a:t>
            </a:r>
            <a:endParaRPr sz="3800"/>
          </a:p>
          <a:p>
            <a:pPr lvl="4">
              <a:defRPr sz="1800"/>
            </a:pPr>
            <a:r>
              <a:rPr sz="3800"/>
              <a:t>Texte niveau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9184640" y="8024622"/>
            <a:ext cx="2926081" cy="338837"/>
          </a:xfrm>
          <a:prstGeom prst="rect">
            <a:avLst/>
          </a:prstGeom>
          <a:ln w="12700">
            <a:miter lim="400000"/>
          </a:ln>
        </p:spPr>
        <p:txBody>
          <a:bodyPr lIns="48767" tIns="48767" rIns="48767" bIns="48767" anchor="ctr">
            <a:spAutoFit/>
          </a:bodyPr>
          <a:lstStyle>
            <a:lvl1pPr algn="r" defTabSz="91440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spd="med" advClick="1"/>
  <p:txStyles>
    <p:titleStyle>
      <a:lvl1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1pPr>
      <a:lvl2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2pPr>
      <a:lvl3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3pPr>
      <a:lvl4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4pPr>
      <a:lvl5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5pPr>
      <a:lvl6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6pPr>
      <a:lvl7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7pPr>
      <a:lvl8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8pPr>
      <a:lvl9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9pPr>
    </p:titleStyle>
    <p:bodyStyle>
      <a:lvl1pPr marL="310242" indent="-310242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1pPr>
      <a:lvl2pPr marL="819150" indent="-36195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2pPr>
      <a:lvl3pPr marL="1348739" indent="-434339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3pPr>
      <a:lvl4pPr marL="18542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4pPr>
      <a:lvl5pPr marL="23114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5pPr>
      <a:lvl6pPr marL="27686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6pPr>
      <a:lvl7pPr marL="32258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7pPr>
      <a:lvl8pPr marL="36830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8pPr>
      <a:lvl9pPr marL="41402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tif"/><Relationship Id="rId3" Type="http://schemas.openxmlformats.org/officeDocument/2006/relationships/hyperlink" Target="http://www.futura-sciences.com" TargetMode="External"/><Relationship Id="rId4" Type="http://schemas.openxmlformats.org/officeDocument/2006/relationships/image" Target="../media/image2.tif"/><Relationship Id="rId5" Type="http://schemas.openxmlformats.org/officeDocument/2006/relationships/hyperlink" Target="http://tube-a-essai.fr" TargetMode="Externa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hyperlink" Target="http://dlecorgnechimie.fr" TargetMode="Externa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title"/>
          </p:nvPr>
        </p:nvSpPr>
        <p:spPr>
          <a:xfrm>
            <a:off x="715389" y="935818"/>
            <a:ext cx="11574023" cy="2621530"/>
          </a:xfrm>
          <a:prstGeom prst="rect">
            <a:avLst/>
          </a:prstGeom>
          <a:ln w="25400">
            <a:solidFill/>
          </a:ln>
        </p:spPr>
        <p:txBody>
          <a:bodyPr anchor="ctr"/>
          <a:lstStyle/>
          <a:p>
            <a:pPr lvl="0">
              <a:defRPr sz="1800"/>
            </a:pPr>
            <a:r>
              <a:rPr sz="5900"/>
              <a:t>LC</a:t>
            </a:r>
            <a:r>
              <a:rPr sz="5900"/>
              <a:t>01 : Liaisons chimiques</a:t>
            </a:r>
          </a:p>
        </p:txBody>
      </p:sp>
      <p:sp>
        <p:nvSpPr>
          <p:cNvPr id="45" name="Shape 45"/>
          <p:cNvSpPr/>
          <p:nvPr>
            <p:ph type="sldNum" sz="quarter" idx="4294967295"/>
          </p:nvPr>
        </p:nvSpPr>
        <p:spPr>
          <a:xfrm>
            <a:off x="6375348" y="9251950"/>
            <a:ext cx="241403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46" name="Shape 46"/>
          <p:cNvSpPr/>
          <p:nvPr/>
        </p:nvSpPr>
        <p:spPr>
          <a:xfrm>
            <a:off x="1078143" y="4347548"/>
            <a:ext cx="10835814" cy="41269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algn="just" defTabSz="420624">
              <a:defRPr sz="1800"/>
            </a:pPr>
            <a:r>
              <a:rPr b="1" sz="4320" u="sng"/>
              <a:t>Niveau </a:t>
            </a:r>
            <a:r>
              <a:rPr sz="4320"/>
              <a:t>: Lycée </a:t>
            </a:r>
            <a:endParaRPr sz="4320"/>
          </a:p>
          <a:p>
            <a:pPr lvl="0" algn="just" defTabSz="420624">
              <a:defRPr sz="1800"/>
            </a:pPr>
            <a:r>
              <a:rPr b="1" sz="4320" u="sng"/>
              <a:t>Prérequis</a:t>
            </a:r>
            <a:r>
              <a:rPr sz="4320"/>
              <a:t> : </a:t>
            </a:r>
            <a:endParaRPr sz="4320"/>
          </a:p>
          <a:p>
            <a:pPr lvl="5" marL="1804736" indent="-433136" algn="just" defTabSz="420624">
              <a:buSzPct val="100000"/>
              <a:buChar char="-"/>
              <a:defRPr sz="1800"/>
            </a:pPr>
            <a:r>
              <a:rPr sz="4320"/>
              <a:t>Représentation d’une molécule (schémas de Lewis)</a:t>
            </a:r>
            <a:endParaRPr sz="4320"/>
          </a:p>
          <a:p>
            <a:pPr lvl="5" marL="1804736" indent="-433136" algn="just" defTabSz="420624">
              <a:buSzPct val="100000"/>
              <a:buChar char="-"/>
              <a:defRPr sz="1800"/>
            </a:pPr>
            <a:r>
              <a:rPr sz="4320"/>
              <a:t>Fonctionnement du banc Kofler</a:t>
            </a:r>
            <a:endParaRPr sz="4320"/>
          </a:p>
          <a:p>
            <a:pPr lvl="5" marL="1804736" indent="-433136" algn="just" defTabSz="420624">
              <a:buSzPct val="100000"/>
              <a:buChar char="-"/>
              <a:defRPr sz="1800"/>
            </a:pPr>
            <a:r>
              <a:rPr sz="4320"/>
              <a:t>Règle du duet et de l’octet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4463541" y="360375"/>
            <a:ext cx="4077717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Introduction</a:t>
            </a:r>
          </a:p>
        </p:txBody>
      </p:sp>
      <p:sp>
        <p:nvSpPr>
          <p:cNvPr id="49" name="Shape 49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50" name="Shape 50"/>
          <p:cNvSpPr/>
          <p:nvPr/>
        </p:nvSpPr>
        <p:spPr>
          <a:xfrm>
            <a:off x="7782338" y="8661886"/>
            <a:ext cx="412194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Vidéo petits papiers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7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33450" y="4511711"/>
            <a:ext cx="4593676" cy="1888792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>
            <p:ph type="title"/>
          </p:nvPr>
        </p:nvSpPr>
        <p:spPr>
          <a:xfrm>
            <a:off x="431460" y="8651097"/>
            <a:ext cx="4593676" cy="683307"/>
          </a:xfrm>
          <a:prstGeom prst="rect">
            <a:avLst/>
          </a:prstGeom>
          <a:ln w="50800">
            <a:solidFill>
              <a:srgbClr val="941751"/>
            </a:solidFill>
            <a:bevel/>
          </a:ln>
        </p:spPr>
        <p:txBody>
          <a:bodyPr/>
          <a:lstStyle>
            <a:lvl1pPr defTabSz="795527">
              <a:defRPr sz="3132"/>
            </a:lvl1pPr>
          </a:lstStyle>
          <a:p>
            <a:pPr lvl="0">
              <a:defRPr sz="1800"/>
            </a:pPr>
            <a:r>
              <a:rPr sz="3132"/>
              <a:t>Principe de l’expérience :</a:t>
            </a:r>
          </a:p>
        </p:txBody>
      </p:sp>
      <p:pic>
        <p:nvPicPr>
          <p:cNvPr id="54" name="image8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829461" y="2570651"/>
            <a:ext cx="2465651" cy="2182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5" name="image9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18218" y="5456106"/>
            <a:ext cx="3820161" cy="2037420"/>
          </a:xfrm>
          <a:prstGeom prst="rect">
            <a:avLst/>
          </a:prstGeom>
          <a:ln w="12700">
            <a:miter lim="400000"/>
          </a:ln>
        </p:spPr>
      </p:pic>
      <p:sp>
        <p:nvSpPr>
          <p:cNvPr id="56" name="Shape 56"/>
          <p:cNvSpPr/>
          <p:nvPr/>
        </p:nvSpPr>
        <p:spPr>
          <a:xfrm>
            <a:off x="328614" y="7495658"/>
            <a:ext cx="3970987" cy="808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8767" tIns="48767" rIns="48767" bIns="48767">
            <a:spAutoFit/>
          </a:bodyPr>
          <a:lstStyle/>
          <a:p>
            <a:pPr lvl="0" defTabSz="914400">
              <a:defRPr sz="1800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Cellulose du papier 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defTabSz="914400">
              <a:defRPr sz="1800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(fait des liaisons hydrogène)</a:t>
            </a:r>
          </a:p>
        </p:txBody>
      </p:sp>
      <p:sp>
        <p:nvSpPr>
          <p:cNvPr id="57" name="Shape 57"/>
          <p:cNvSpPr/>
          <p:nvPr/>
        </p:nvSpPr>
        <p:spPr>
          <a:xfrm>
            <a:off x="9221216" y="4993366"/>
            <a:ext cx="3506197" cy="808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8767" tIns="48767" rIns="48767" bIns="48767">
            <a:spAutoFit/>
          </a:bodyPr>
          <a:lstStyle/>
          <a:p>
            <a:pPr lvl="0" algn="l" defTabSz="914400">
              <a:defRPr sz="1800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Graphène du crayonnage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defTabSz="914400">
              <a:defRPr sz="1800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(apolaire)</a:t>
            </a:r>
          </a:p>
        </p:txBody>
      </p:sp>
      <p:sp>
        <p:nvSpPr>
          <p:cNvPr id="58" name="Shape 58"/>
          <p:cNvSpPr/>
          <p:nvPr/>
        </p:nvSpPr>
        <p:spPr>
          <a:xfrm flipV="1">
            <a:off x="4302421" y="5126841"/>
            <a:ext cx="2711691" cy="719902"/>
          </a:xfrm>
          <a:prstGeom prst="line">
            <a:avLst/>
          </a:prstGeom>
          <a:ln w="38100">
            <a:solidFill/>
            <a:miter/>
            <a:tailEnd type="triangle"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59" name="Shape 59"/>
          <p:cNvSpPr/>
          <p:nvPr/>
        </p:nvSpPr>
        <p:spPr>
          <a:xfrm flipH="1">
            <a:off x="7251589" y="3661701"/>
            <a:ext cx="2306940" cy="1425014"/>
          </a:xfrm>
          <a:prstGeom prst="line">
            <a:avLst/>
          </a:prstGeom>
          <a:ln w="38100">
            <a:solidFill/>
            <a:miter/>
            <a:tailEnd type="triangle"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60" name="Shape 60"/>
          <p:cNvSpPr/>
          <p:nvPr/>
        </p:nvSpPr>
        <p:spPr>
          <a:xfrm flipH="1" flipV="1">
            <a:off x="7251588" y="5234407"/>
            <a:ext cx="3198900" cy="1387316"/>
          </a:xfrm>
          <a:prstGeom prst="line">
            <a:avLst/>
          </a:prstGeom>
          <a:ln w="38100">
            <a:solidFill>
              <a:srgbClr val="00B0F0"/>
            </a:solidFill>
            <a:miter/>
            <a:tailEnd type="triangle"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61" name="Shape 61"/>
          <p:cNvSpPr/>
          <p:nvPr/>
        </p:nvSpPr>
        <p:spPr>
          <a:xfrm>
            <a:off x="10526906" y="6621722"/>
            <a:ext cx="1870874" cy="453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8767" tIns="48767" rIns="48767" bIns="48767">
            <a:spAutoFit/>
          </a:bodyPr>
          <a:lstStyle>
            <a:lvl1pPr algn="l" defTabSz="914400">
              <a:defRPr sz="240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B0F0"/>
                </a:solidFill>
              </a:rPr>
              <a:t>Eau (polaire)</a:t>
            </a:r>
          </a:p>
        </p:txBody>
      </p:sp>
      <p:sp>
        <p:nvSpPr>
          <p:cNvPr id="62" name="Shape 62"/>
          <p:cNvSpPr/>
          <p:nvPr/>
        </p:nvSpPr>
        <p:spPr>
          <a:xfrm>
            <a:off x="1296232" y="3427679"/>
            <a:ext cx="3096324" cy="453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8767" tIns="48767" rIns="48767" bIns="48767">
            <a:spAutoFit/>
          </a:bodyPr>
          <a:lstStyle>
            <a:lvl1pPr algn="l" defTabSz="914400">
              <a:def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0000"/>
                </a:solidFill>
              </a:rPr>
              <a:t>Cyclohexane (polaire)</a:t>
            </a:r>
          </a:p>
        </p:txBody>
      </p:sp>
      <p:sp>
        <p:nvSpPr>
          <p:cNvPr id="63" name="Shape 63"/>
          <p:cNvSpPr/>
          <p:nvPr/>
        </p:nvSpPr>
        <p:spPr>
          <a:xfrm>
            <a:off x="4445564" y="4074092"/>
            <a:ext cx="2568548" cy="919275"/>
          </a:xfrm>
          <a:prstGeom prst="line">
            <a:avLst/>
          </a:prstGeom>
          <a:ln w="38100">
            <a:solidFill>
              <a:srgbClr val="FF0000"/>
            </a:solidFill>
            <a:miter/>
            <a:tailEnd type="triangle"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64" name="Shape 64"/>
          <p:cNvSpPr/>
          <p:nvPr/>
        </p:nvSpPr>
        <p:spPr>
          <a:xfrm>
            <a:off x="645368" y="3362790"/>
            <a:ext cx="644414" cy="5936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800"/>
                </a:moveTo>
                <a:lnTo>
                  <a:pt x="4975" y="0"/>
                </a:lnTo>
                <a:lnTo>
                  <a:pt x="16625" y="0"/>
                </a:lnTo>
                <a:lnTo>
                  <a:pt x="21600" y="10800"/>
                </a:lnTo>
                <a:lnTo>
                  <a:pt x="16625" y="21600"/>
                </a:lnTo>
                <a:lnTo>
                  <a:pt x="4975" y="2160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FF0000"/>
            </a:solidFill>
            <a:miter/>
          </a:ln>
        </p:spPr>
        <p:txBody>
          <a:bodyPr lIns="48767" tIns="48767" rIns="48767" bIns="48767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pic>
        <p:nvPicPr>
          <p:cNvPr id="65" name="image10.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0791241" y="7135829"/>
            <a:ext cx="989105" cy="683307"/>
          </a:xfrm>
          <a:prstGeom prst="rect">
            <a:avLst/>
          </a:prstGeom>
          <a:ln w="12700">
            <a:miter lim="400000"/>
          </a:ln>
        </p:spPr>
      </p:pic>
      <p:sp>
        <p:nvSpPr>
          <p:cNvPr id="66" name="Shape 66"/>
          <p:cNvSpPr/>
          <p:nvPr/>
        </p:nvSpPr>
        <p:spPr>
          <a:xfrm>
            <a:off x="4463541" y="360375"/>
            <a:ext cx="4077717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Introduction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1189227" y="360375"/>
            <a:ext cx="10626345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II.1) Premières caractéristiques</a:t>
            </a:r>
          </a:p>
        </p:txBody>
      </p:sp>
      <p:sp>
        <p:nvSpPr>
          <p:cNvPr id="69" name="Shape 69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graphicFrame>
        <p:nvGraphicFramePr>
          <p:cNvPr id="70" name="Table 70"/>
          <p:cNvGraphicFramePr/>
          <p:nvPr/>
        </p:nvGraphicFramePr>
        <p:xfrm>
          <a:off x="3722249" y="2148126"/>
          <a:ext cx="5977846" cy="6372704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1932872"/>
                <a:gridCol w="4019571"/>
              </a:tblGrid>
              <a:tr h="1041400">
                <a:tc>
                  <a:txBody>
                    <a:bodyPr/>
                    <a:lstStyle/>
                    <a:p>
                      <a:pPr lvl="0" indent="228600" algn="ctr" defTabSz="584200">
                        <a:defRPr sz="1800">
                          <a:sym typeface="Helvetica"/>
                        </a:defRPr>
                      </a:pPr>
                    </a:p>
                  </a:txBody>
                  <a:tcPr marL="63500" marR="63500" marT="63500" marB="6350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2900">
                          <a:sym typeface="Helvetica"/>
                        </a:rPr>
                        <a:t>Longueur de liaison 
(pm)</a:t>
                      </a:r>
                    </a:p>
                  </a:txBody>
                  <a:tcPr marL="63500" marR="63500" marT="63500" marB="63500" anchor="ctr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57986"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2900">
                          <a:sym typeface="Helvetica"/>
                        </a:rPr>
                        <a:t>C—C</a:t>
                      </a:r>
                    </a:p>
                  </a:txBody>
                  <a:tcPr marL="63500" marR="63500" marT="63500" marB="63500" anchor="ctr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2900">
                          <a:sym typeface="Helvetica"/>
                        </a:rPr>
                        <a:t>154</a:t>
                      </a:r>
                    </a:p>
                  </a:txBody>
                  <a:tcPr marL="63500" marR="63500" marT="63500" marB="63500" anchor="ctr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57986"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2900">
                          <a:sym typeface="Helvetica"/>
                        </a:rPr>
                        <a:t>C—N</a:t>
                      </a:r>
                    </a:p>
                  </a:txBody>
                  <a:tcPr marL="63500" marR="63500" marT="63500" marB="63500" anchor="ctr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2900">
                          <a:sym typeface="Helvetica"/>
                        </a:rPr>
                        <a:t>147</a:t>
                      </a:r>
                    </a:p>
                  </a:txBody>
                  <a:tcPr marL="63500" marR="63500" marT="63500" marB="63500" anchor="ctr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57986"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2900">
                          <a:sym typeface="Helvetica"/>
                        </a:rPr>
                        <a:t>C—H</a:t>
                      </a:r>
                    </a:p>
                  </a:txBody>
                  <a:tcPr marL="63500" marR="63500" marT="63500" marB="63500" anchor="ctr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2900">
                          <a:sym typeface="Helvetica"/>
                        </a:rPr>
                        <a:t>109</a:t>
                      </a:r>
                    </a:p>
                  </a:txBody>
                  <a:tcPr marL="63500" marR="63500" marT="63500" marB="63500" anchor="ctr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57986"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2900">
                          <a:sym typeface="Helvetica"/>
                        </a:rPr>
                        <a:t>O—H</a:t>
                      </a:r>
                    </a:p>
                  </a:txBody>
                  <a:tcPr marL="63500" marR="63500" marT="63500" marB="63500" anchor="ctr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2900">
                          <a:sym typeface="Helvetica"/>
                        </a:rPr>
                        <a:t>96</a:t>
                      </a:r>
                    </a:p>
                  </a:txBody>
                  <a:tcPr marL="63500" marR="63500" marT="63500" marB="63500" anchor="ctr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57986"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2900">
                          <a:sym typeface="Helvetica"/>
                        </a:rPr>
                        <a:t>N—H</a:t>
                      </a:r>
                    </a:p>
                  </a:txBody>
                  <a:tcPr marL="63500" marR="63500" marT="63500" marB="63500" anchor="ctr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2900">
                          <a:sym typeface="Helvetica"/>
                        </a:rPr>
                        <a:t>101</a:t>
                      </a:r>
                    </a:p>
                  </a:txBody>
                  <a:tcPr marL="63500" marR="63500" marT="63500" marB="63500" anchor="ctr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57986"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2900">
                          <a:sym typeface="Helvetica"/>
                        </a:rPr>
                        <a:t>C—Cl</a:t>
                      </a:r>
                    </a:p>
                  </a:txBody>
                  <a:tcPr marL="63500" marR="63500" marT="63500" marB="63500" anchor="ctr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2900">
                          <a:sym typeface="Helvetica"/>
                        </a:rPr>
                        <a:t>177</a:t>
                      </a:r>
                    </a:p>
                  </a:txBody>
                  <a:tcPr marL="63500" marR="63500" marT="63500" marB="63500" anchor="ctr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57986"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2900">
                          <a:sym typeface="Helvetica"/>
                        </a:rPr>
                        <a:t>N—N</a:t>
                      </a:r>
                    </a:p>
                  </a:txBody>
                  <a:tcPr marL="63500" marR="63500" marT="63500" marB="63500" anchor="ctr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2900">
                          <a:sym typeface="Helvetica"/>
                        </a:rPr>
                        <a:t>145</a:t>
                      </a:r>
                    </a:p>
                  </a:txBody>
                  <a:tcPr marL="63500" marR="63500" marT="63500" marB="63500" anchor="ctr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/>
        </p:nvSpPr>
        <p:spPr>
          <a:xfrm>
            <a:off x="2699892" y="360375"/>
            <a:ext cx="7605015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II.2) Liaisons multiples</a:t>
            </a:r>
          </a:p>
        </p:txBody>
      </p:sp>
      <p:sp>
        <p:nvSpPr>
          <p:cNvPr id="73" name="Shape 73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graphicFrame>
        <p:nvGraphicFramePr>
          <p:cNvPr id="74" name="Table 74"/>
          <p:cNvGraphicFramePr/>
          <p:nvPr/>
        </p:nvGraphicFramePr>
        <p:xfrm>
          <a:off x="994114" y="2437423"/>
          <a:ext cx="11041972" cy="5660815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3672190"/>
                <a:gridCol w="3672190"/>
                <a:gridCol w="3672190"/>
              </a:tblGrid>
              <a:tr h="1408853">
                <a:tc>
                  <a:txBody>
                    <a:bodyPr/>
                    <a:lstStyle/>
                    <a:p>
                      <a:pPr lvl="0" indent="228600" algn="ctr" defTabSz="584200">
                        <a:defRPr sz="1800">
                          <a:sym typeface="Helvetica"/>
                        </a:defRPr>
                      </a:pPr>
                    </a:p>
                  </a:txBody>
                  <a:tcPr marL="63500" marR="63500" marT="63500" marB="6350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2900">
                          <a:sym typeface="Helvetica"/>
                        </a:rPr>
                        <a:t>Longueur de liaison 
(pm)</a:t>
                      </a:r>
                    </a:p>
                  </a:txBody>
                  <a:tcPr marL="63500" marR="63500" marT="63500" marB="63500" anchor="ctr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2900">
                          <a:sym typeface="Helvetica"/>
                        </a:rPr>
                        <a:t>Énergie de liaison 
(kJ/mol)</a:t>
                      </a:r>
                    </a:p>
                  </a:txBody>
                  <a:tcPr marL="63500" marR="63500" marT="63500" marB="63500" anchor="ctr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1408853"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2900">
                          <a:sym typeface="Helvetica"/>
                        </a:rPr>
                        <a:t>C     C</a:t>
                      </a:r>
                    </a:p>
                  </a:txBody>
                  <a:tcPr marL="63500" marR="63500" marT="63500" marB="63500" anchor="ctr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2900">
                          <a:sym typeface="Helvetica"/>
                        </a:rPr>
                        <a:t>154</a:t>
                      </a:r>
                    </a:p>
                  </a:txBody>
                  <a:tcPr marL="63500" marR="63500" marT="63500" marB="63500" anchor="ctr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2900">
                          <a:sym typeface="Helvetica"/>
                        </a:rPr>
                        <a:t>348</a:t>
                      </a:r>
                    </a:p>
                  </a:txBody>
                  <a:tcPr marL="63500" marR="63500" marT="63500" marB="63500" anchor="ctr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1408853"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2900">
                          <a:sym typeface="Helvetica"/>
                        </a:rPr>
                        <a:t>C     C</a:t>
                      </a:r>
                    </a:p>
                  </a:txBody>
                  <a:tcPr marL="63500" marR="63500" marT="63500" marB="63500" anchor="ctr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2900">
                          <a:sym typeface="Helvetica"/>
                        </a:rPr>
                        <a:t>134</a:t>
                      </a:r>
                    </a:p>
                  </a:txBody>
                  <a:tcPr marL="63500" marR="63500" marT="63500" marB="63500" anchor="ctr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2900">
                          <a:sym typeface="Helvetica"/>
                        </a:rPr>
                        <a:t>614</a:t>
                      </a:r>
                    </a:p>
                  </a:txBody>
                  <a:tcPr marL="63500" marR="63500" marT="63500" marB="63500" anchor="ctr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1408853"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2900">
                          <a:sym typeface="Helvetica"/>
                        </a:rPr>
                        <a:t>C     C</a:t>
                      </a:r>
                    </a:p>
                  </a:txBody>
                  <a:tcPr marL="63500" marR="63500" marT="63500" marB="63500" anchor="ctr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2900">
                          <a:sym typeface="Helvetica"/>
                        </a:rPr>
                        <a:t>120</a:t>
                      </a:r>
                    </a:p>
                  </a:txBody>
                  <a:tcPr marL="63500" marR="63500" marT="63500" marB="63500" anchor="ctr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2900">
                          <a:sym typeface="Helvetica"/>
                        </a:rPr>
                        <a:t>839</a:t>
                      </a:r>
                    </a:p>
                  </a:txBody>
                  <a:tcPr marL="63500" marR="63500" marT="63500" marB="63500" anchor="ctr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5" name="Shape 75"/>
          <p:cNvSpPr/>
          <p:nvPr/>
        </p:nvSpPr>
        <p:spPr>
          <a:xfrm>
            <a:off x="2718656" y="4551275"/>
            <a:ext cx="437938" cy="1"/>
          </a:xfrm>
          <a:prstGeom prst="line">
            <a:avLst/>
          </a:prstGeom>
          <a:ln w="50800">
            <a:solidFill>
              <a:srgbClr val="0365C0"/>
            </a:solidFill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76" name="Shape 76"/>
          <p:cNvSpPr/>
          <p:nvPr/>
        </p:nvSpPr>
        <p:spPr>
          <a:xfrm>
            <a:off x="2718656" y="5889009"/>
            <a:ext cx="437938" cy="1"/>
          </a:xfrm>
          <a:prstGeom prst="line">
            <a:avLst/>
          </a:prstGeom>
          <a:ln w="50800">
            <a:solidFill>
              <a:srgbClr val="0365C0"/>
            </a:solidFill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77" name="Shape 77"/>
          <p:cNvSpPr/>
          <p:nvPr/>
        </p:nvSpPr>
        <p:spPr>
          <a:xfrm>
            <a:off x="2718656" y="6051644"/>
            <a:ext cx="437938" cy="1"/>
          </a:xfrm>
          <a:prstGeom prst="line">
            <a:avLst/>
          </a:prstGeom>
          <a:ln w="50800">
            <a:solidFill>
              <a:srgbClr val="0365C0"/>
            </a:solidFill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78" name="Shape 78"/>
          <p:cNvSpPr/>
          <p:nvPr/>
        </p:nvSpPr>
        <p:spPr>
          <a:xfrm>
            <a:off x="2705956" y="7508985"/>
            <a:ext cx="437938" cy="1"/>
          </a:xfrm>
          <a:prstGeom prst="line">
            <a:avLst/>
          </a:prstGeom>
          <a:ln w="50800">
            <a:solidFill>
              <a:srgbClr val="0365C0"/>
            </a:solidFill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79" name="Shape 79"/>
          <p:cNvSpPr/>
          <p:nvPr/>
        </p:nvSpPr>
        <p:spPr>
          <a:xfrm>
            <a:off x="2705956" y="7226742"/>
            <a:ext cx="437938" cy="1"/>
          </a:xfrm>
          <a:prstGeom prst="line">
            <a:avLst/>
          </a:prstGeom>
          <a:ln w="50800">
            <a:solidFill>
              <a:srgbClr val="0365C0"/>
            </a:solidFill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80" name="Shape 80"/>
          <p:cNvSpPr/>
          <p:nvPr/>
        </p:nvSpPr>
        <p:spPr>
          <a:xfrm>
            <a:off x="2705956" y="7374214"/>
            <a:ext cx="437938" cy="1"/>
          </a:xfrm>
          <a:prstGeom prst="line">
            <a:avLst/>
          </a:prstGeom>
          <a:ln w="50800">
            <a:solidFill>
              <a:srgbClr val="0365C0"/>
            </a:solidFill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/>
        </p:nvSpPr>
        <p:spPr>
          <a:xfrm>
            <a:off x="2282697" y="360375"/>
            <a:ext cx="8439405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III.1) Liaisons hydrogène</a:t>
            </a:r>
          </a:p>
        </p:txBody>
      </p:sp>
      <p:sp>
        <p:nvSpPr>
          <p:cNvPr id="83" name="Shape 83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84" name="pasted-image.ti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8371" y="2313830"/>
            <a:ext cx="5934208" cy="5125940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Shape 85"/>
          <p:cNvSpPr/>
          <p:nvPr/>
        </p:nvSpPr>
        <p:spPr>
          <a:xfrm>
            <a:off x="201429" y="7514173"/>
            <a:ext cx="580809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Liaisons hydrogène de l’eau</a:t>
            </a:r>
          </a:p>
        </p:txBody>
      </p:sp>
      <p:sp>
        <p:nvSpPr>
          <p:cNvPr id="86" name="Shape 86"/>
          <p:cNvSpPr/>
          <p:nvPr/>
        </p:nvSpPr>
        <p:spPr>
          <a:xfrm flipV="1">
            <a:off x="6324180" y="1467830"/>
            <a:ext cx="1" cy="6817940"/>
          </a:xfrm>
          <a:prstGeom prst="line">
            <a:avLst/>
          </a:prstGeom>
          <a:ln w="50800">
            <a:solidFill>
              <a:srgbClr val="94175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87" name="Shape 87"/>
          <p:cNvSpPr/>
          <p:nvPr/>
        </p:nvSpPr>
        <p:spPr>
          <a:xfrm>
            <a:off x="174635" y="9216435"/>
            <a:ext cx="3620877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t>Source 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www.futura-sciences.com</a:t>
            </a:r>
          </a:p>
        </p:txBody>
      </p:sp>
      <p:pic>
        <p:nvPicPr>
          <p:cNvPr id="88" name="pasted-image.tif"/>
          <p:cNvPicPr/>
          <p:nvPr/>
        </p:nvPicPr>
        <p:blipFill>
          <a:blip r:embed="rId4">
            <a:extLst/>
          </a:blip>
          <a:srcRect l="6954" t="11653" r="11249" b="27047"/>
          <a:stretch>
            <a:fillRect/>
          </a:stretch>
        </p:blipFill>
        <p:spPr>
          <a:xfrm>
            <a:off x="6575781" y="2882304"/>
            <a:ext cx="6280942" cy="3988923"/>
          </a:xfrm>
          <a:prstGeom prst="rect">
            <a:avLst/>
          </a:prstGeom>
          <a:ln w="12700">
            <a:miter lim="400000"/>
          </a:ln>
        </p:spPr>
      </p:pic>
      <p:sp>
        <p:nvSpPr>
          <p:cNvPr id="89" name="Shape 89"/>
          <p:cNvSpPr/>
          <p:nvPr/>
        </p:nvSpPr>
        <p:spPr>
          <a:xfrm>
            <a:off x="6443634" y="7514173"/>
            <a:ext cx="654523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Liaisons hydrogène de l’éthanol</a:t>
            </a:r>
          </a:p>
        </p:txBody>
      </p:sp>
      <p:sp>
        <p:nvSpPr>
          <p:cNvPr id="90" name="Shape 90"/>
          <p:cNvSpPr/>
          <p:nvPr/>
        </p:nvSpPr>
        <p:spPr>
          <a:xfrm>
            <a:off x="1426631" y="8236278"/>
            <a:ext cx="335768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T</a:t>
            </a:r>
            <a:r>
              <a:rPr sz="2300"/>
              <a:t>eb</a:t>
            </a:r>
            <a:r>
              <a:rPr sz="3600"/>
              <a:t>(P</a:t>
            </a:r>
            <a:r>
              <a:rPr sz="2300"/>
              <a:t>atm</a:t>
            </a:r>
            <a:r>
              <a:rPr sz="3600"/>
              <a:t>)=100°C</a:t>
            </a:r>
          </a:p>
        </p:txBody>
      </p:sp>
      <p:sp>
        <p:nvSpPr>
          <p:cNvPr id="91" name="Shape 91"/>
          <p:cNvSpPr/>
          <p:nvPr/>
        </p:nvSpPr>
        <p:spPr>
          <a:xfrm>
            <a:off x="8164546" y="8236278"/>
            <a:ext cx="310341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T</a:t>
            </a:r>
            <a:r>
              <a:rPr sz="2300"/>
              <a:t>eb</a:t>
            </a:r>
            <a:r>
              <a:rPr sz="3600"/>
              <a:t>(P</a:t>
            </a:r>
            <a:r>
              <a:rPr sz="2300"/>
              <a:t>atm</a:t>
            </a:r>
            <a:r>
              <a:rPr sz="3600"/>
              <a:t>)=78°C</a:t>
            </a:r>
          </a:p>
        </p:txBody>
      </p:sp>
      <p:sp>
        <p:nvSpPr>
          <p:cNvPr id="92" name="Shape 92"/>
          <p:cNvSpPr/>
          <p:nvPr/>
        </p:nvSpPr>
        <p:spPr>
          <a:xfrm>
            <a:off x="8824003" y="9165635"/>
            <a:ext cx="2490267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t>Source 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tube-a-essai.fr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type="sldNum" sz="quarter" idx="4294967295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t"/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95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57238" y="3998976"/>
            <a:ext cx="6497201" cy="3934361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Shape 96"/>
          <p:cNvSpPr/>
          <p:nvPr/>
        </p:nvSpPr>
        <p:spPr>
          <a:xfrm>
            <a:off x="1533555" y="2559218"/>
            <a:ext cx="331561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Acide maléique</a:t>
            </a:r>
          </a:p>
        </p:txBody>
      </p:sp>
      <p:pic>
        <p:nvPicPr>
          <p:cNvPr id="97" name="pasted-image.png"/>
          <p:cNvPicPr/>
          <p:nvPr/>
        </p:nvPicPr>
        <p:blipFill>
          <a:blip r:embed="rId3">
            <a:extLst/>
          </a:blip>
          <a:srcRect l="35479" t="0" r="0" b="0"/>
          <a:stretch>
            <a:fillRect/>
          </a:stretch>
        </p:blipFill>
        <p:spPr>
          <a:xfrm>
            <a:off x="7476448" y="5215725"/>
            <a:ext cx="4990141" cy="3307706"/>
          </a:xfrm>
          <a:prstGeom prst="rect">
            <a:avLst/>
          </a:prstGeom>
          <a:ln w="12700">
            <a:miter lim="400000"/>
          </a:ln>
        </p:spPr>
      </p:pic>
      <p:sp>
        <p:nvSpPr>
          <p:cNvPr id="98" name="Shape 98"/>
          <p:cNvSpPr/>
          <p:nvPr/>
        </p:nvSpPr>
        <p:spPr>
          <a:xfrm>
            <a:off x="8224868" y="2559218"/>
            <a:ext cx="349346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Acide fumarique</a:t>
            </a:r>
          </a:p>
        </p:txBody>
      </p:sp>
      <p:sp>
        <p:nvSpPr>
          <p:cNvPr id="99" name="Shape 99"/>
          <p:cNvSpPr/>
          <p:nvPr/>
        </p:nvSpPr>
        <p:spPr>
          <a:xfrm>
            <a:off x="6864265" y="7017687"/>
            <a:ext cx="1270001" cy="6477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00" name="Shape 100"/>
          <p:cNvSpPr/>
          <p:nvPr/>
        </p:nvSpPr>
        <p:spPr>
          <a:xfrm>
            <a:off x="4673797" y="7265337"/>
            <a:ext cx="3008429" cy="1"/>
          </a:xfrm>
          <a:prstGeom prst="line">
            <a:avLst/>
          </a:prstGeom>
          <a:ln w="12700">
            <a:solidFill>
              <a:srgbClr val="94D76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101" name="Shape 101"/>
          <p:cNvSpPr/>
          <p:nvPr/>
        </p:nvSpPr>
        <p:spPr>
          <a:xfrm>
            <a:off x="6898542" y="9264603"/>
            <a:ext cx="3006777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i="1">
                <a:solidFill>
                  <a:srgbClr val="53585F"/>
                </a:solidFill>
              </a:rPr>
              <a:t>Source : </a:t>
            </a:r>
            <a:r>
              <a:rPr i="1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dlecorgnechimie.fr</a:t>
            </a:r>
            <a:r>
              <a:rPr i="1">
                <a:solidFill>
                  <a:srgbClr val="53585F"/>
                </a:solidFill>
              </a:rPr>
              <a:t> </a:t>
            </a:r>
          </a:p>
        </p:txBody>
      </p:sp>
      <p:sp>
        <p:nvSpPr>
          <p:cNvPr id="102" name="Shape 102"/>
          <p:cNvSpPr/>
          <p:nvPr/>
        </p:nvSpPr>
        <p:spPr>
          <a:xfrm>
            <a:off x="1366790" y="8411517"/>
            <a:ext cx="2090211" cy="5654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 algn="l" defTabSz="914400">
              <a:defRPr sz="1800"/>
            </a:pPr>
            <a:r>
              <a:rPr sz="2800"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baseline="-25000" sz="2800">
                <a:latin typeface="Calibri"/>
                <a:ea typeface="Calibri"/>
                <a:cs typeface="Calibri"/>
                <a:sym typeface="Calibri"/>
              </a:rPr>
              <a:t>fus</a:t>
            </a:r>
            <a:r>
              <a:rPr sz="2800">
                <a:latin typeface="Calibri"/>
                <a:ea typeface="Calibri"/>
                <a:cs typeface="Calibri"/>
                <a:sym typeface="Calibri"/>
              </a:rPr>
              <a:t> = 131 °C</a:t>
            </a:r>
          </a:p>
        </p:txBody>
      </p:sp>
      <p:sp>
        <p:nvSpPr>
          <p:cNvPr id="103" name="Shape 103"/>
          <p:cNvSpPr/>
          <p:nvPr/>
        </p:nvSpPr>
        <p:spPr>
          <a:xfrm>
            <a:off x="9651079" y="8411517"/>
            <a:ext cx="2090211" cy="5654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 algn="l" defTabSz="914400">
              <a:defRPr sz="1800"/>
            </a:pPr>
            <a:r>
              <a:rPr sz="2800"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baseline="-25000" sz="2800">
                <a:latin typeface="Calibri"/>
                <a:ea typeface="Calibri"/>
                <a:cs typeface="Calibri"/>
                <a:sym typeface="Calibri"/>
              </a:rPr>
              <a:t>fus</a:t>
            </a:r>
            <a:r>
              <a:rPr sz="2800">
                <a:latin typeface="Calibri"/>
                <a:ea typeface="Calibri"/>
                <a:cs typeface="Calibri"/>
                <a:sym typeface="Calibri"/>
              </a:rPr>
              <a:t> = 278 °C</a:t>
            </a:r>
          </a:p>
        </p:txBody>
      </p:sp>
      <p:sp>
        <p:nvSpPr>
          <p:cNvPr id="104" name="Shape 104"/>
          <p:cNvSpPr/>
          <p:nvPr/>
        </p:nvSpPr>
        <p:spPr>
          <a:xfrm>
            <a:off x="2282697" y="360375"/>
            <a:ext cx="8439405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III.1) Liaisons hydrogène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/>
        </p:nvSpPr>
        <p:spPr>
          <a:xfrm>
            <a:off x="532002" y="360375"/>
            <a:ext cx="11940795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III.2) Interactions de Van der Waals</a:t>
            </a:r>
          </a:p>
        </p:txBody>
      </p:sp>
      <p:sp>
        <p:nvSpPr>
          <p:cNvPr id="107" name="Shape 107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08" name="Shape 108"/>
          <p:cNvSpPr/>
          <p:nvPr/>
        </p:nvSpPr>
        <p:spPr>
          <a:xfrm>
            <a:off x="1831388" y="9165635"/>
            <a:ext cx="1092660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pPr lvl="0"/>
            <a:r>
              <a:t>Source  : 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/>
        </p:nvSpPr>
        <p:spPr>
          <a:xfrm>
            <a:off x="4583937" y="360375"/>
            <a:ext cx="3836925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Conclusion</a:t>
            </a:r>
          </a:p>
        </p:txBody>
      </p:sp>
      <p:sp>
        <p:nvSpPr>
          <p:cNvPr id="111" name="Shape 111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112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3010939"/>
            <a:ext cx="13004801" cy="448838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