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07 : Évolution spontanée d’un système chimique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>
              <a:defRPr sz="1800"/>
            </a:pPr>
            <a:r>
              <a:rPr b="1" sz="6000" u="sng"/>
              <a:t>Niveau </a:t>
            </a:r>
            <a:r>
              <a:rPr sz="6000"/>
              <a:t>: Lycée </a:t>
            </a:r>
            <a:endParaRPr sz="6000"/>
          </a:p>
          <a:p>
            <a:pPr lvl="0" algn="just">
              <a:defRPr sz="1800"/>
            </a:pPr>
            <a:r>
              <a:rPr b="1" sz="6000" u="sng"/>
              <a:t>Prérequis</a:t>
            </a:r>
            <a:r>
              <a:rPr sz="6000"/>
              <a:t> : </a:t>
            </a:r>
            <a:endParaRPr sz="6000"/>
          </a:p>
          <a:p>
            <a:pPr lvl="5" indent="1143000" algn="just">
              <a:defRPr sz="1800"/>
            </a:pPr>
            <a:r>
              <a:rPr sz="6000"/>
              <a:t>-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100329" y="-96825"/>
            <a:ext cx="12804141" cy="18415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Quotient réactionnel et constante d’équilibre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6" name="Shape 46"/>
          <p:cNvSpPr/>
          <p:nvPr/>
        </p:nvSpPr>
        <p:spPr>
          <a:xfrm>
            <a:off x="246496" y="8631227"/>
            <a:ext cx="5908899" cy="69850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47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3150" y="2044700"/>
            <a:ext cx="10858500" cy="5664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50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275839"/>
            <a:ext cx="13004800" cy="5201922"/>
          </a:xfrm>
          <a:prstGeom prst="rect">
            <a:avLst/>
          </a:prstGeom>
          <a:ln w="12700">
            <a:miter lim="400000"/>
          </a:ln>
        </p:spPr>
      </p:pic>
      <p:sp>
        <p:nvSpPr>
          <p:cNvPr id="51" name="Shape 51"/>
          <p:cNvSpPr/>
          <p:nvPr/>
        </p:nvSpPr>
        <p:spPr>
          <a:xfrm>
            <a:off x="100329" y="-96825"/>
            <a:ext cx="12804141" cy="18415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Quotient réactionnel et constante d’équilibre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5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007579"/>
            <a:ext cx="13004800" cy="5738442"/>
          </a:xfrm>
          <a:prstGeom prst="rect">
            <a:avLst/>
          </a:prstGeom>
          <a:ln w="12700">
            <a:miter lim="400000"/>
          </a:ln>
        </p:spPr>
      </p:pic>
      <p:sp>
        <p:nvSpPr>
          <p:cNvPr id="55" name="Shape 55"/>
          <p:cNvSpPr/>
          <p:nvPr/>
        </p:nvSpPr>
        <p:spPr>
          <a:xfrm>
            <a:off x="2749041" y="360375"/>
            <a:ext cx="7506717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I.3) Critère d’évolution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58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007579"/>
            <a:ext cx="13004800" cy="5738442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Shape 59"/>
          <p:cNvSpPr/>
          <p:nvPr/>
        </p:nvSpPr>
        <p:spPr>
          <a:xfrm>
            <a:off x="2191257" y="360375"/>
            <a:ext cx="8622285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II.3) Etat final du système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6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885112"/>
            <a:ext cx="13004800" cy="5983376"/>
          </a:xfrm>
          <a:prstGeom prst="rect">
            <a:avLst/>
          </a:prstGeom>
          <a:ln w="12700">
            <a:miter lim="400000"/>
          </a:ln>
        </p:spPr>
      </p:pic>
      <p:sp>
        <p:nvSpPr>
          <p:cNvPr id="65" name="Shape 65"/>
          <p:cNvSpPr/>
          <p:nvPr/>
        </p:nvSpPr>
        <p:spPr>
          <a:xfrm>
            <a:off x="100329" y="-96825"/>
            <a:ext cx="12804141" cy="18415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Quotient réactionnel et constante d’équilibre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>
            <a:off x="100329" y="-96825"/>
            <a:ext cx="12804141" cy="18415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I.1) Quotient réactionnel et constante d’équilibre</a:t>
            </a:r>
          </a:p>
        </p:txBody>
      </p:sp>
      <p:sp>
        <p:nvSpPr>
          <p:cNvPr id="68" name="Shape 68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