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08 : Cinétique et catalyse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defRPr sz="1800"/>
            </a:pPr>
            <a:r>
              <a:rPr b="1" sz="6000" u="sng"/>
              <a:t>Niveau </a:t>
            </a:r>
            <a:r>
              <a:rPr sz="6000"/>
              <a:t>: Lycée </a:t>
            </a:r>
            <a:endParaRPr sz="6000"/>
          </a:p>
          <a:p>
            <a:pPr lvl="0" algn="just">
              <a:defRPr sz="1800"/>
            </a:pPr>
            <a:r>
              <a:rPr b="1" sz="6000" u="sng"/>
              <a:t>Prérequis</a:t>
            </a:r>
            <a:r>
              <a:rPr sz="6000"/>
              <a:t> : </a:t>
            </a:r>
            <a:endParaRPr sz="6000"/>
          </a:p>
          <a:p>
            <a:pPr lvl="5" indent="1143000" algn="just">
              <a:defRPr sz="1800"/>
            </a:pPr>
            <a:r>
              <a:rPr sz="6000"/>
              <a:t>-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  <p:sp>
        <p:nvSpPr>
          <p:cNvPr id="98" name="Shape 9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9" name="Shape 99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00" name="Shape 100"/>
          <p:cNvSpPr/>
          <p:nvPr/>
        </p:nvSpPr>
        <p:spPr>
          <a:xfrm>
            <a:off x="1666974" y="4552950"/>
            <a:ext cx="96708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Ensemble de courbes lnA en fonction du temps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  <p:sp>
        <p:nvSpPr>
          <p:cNvPr id="103" name="Shape 10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4" name="Shape 104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05" name="Shape 105"/>
          <p:cNvSpPr/>
          <p:nvPr/>
        </p:nvSpPr>
        <p:spPr>
          <a:xfrm>
            <a:off x="510133" y="4552950"/>
            <a:ext cx="119845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k apparent en fonction de la concentration en eau de Javel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351146" y="360375"/>
            <a:ext cx="430250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Catalyse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4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6343" y="2798744"/>
            <a:ext cx="11972114" cy="4912772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48" name="Shape 48"/>
          <p:cNvSpPr/>
          <p:nvPr/>
        </p:nvSpPr>
        <p:spPr>
          <a:xfrm>
            <a:off x="2546493" y="5051930"/>
            <a:ext cx="565994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(aq)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4351146" y="360375"/>
            <a:ext cx="430250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Catalyse</a:t>
            </a:r>
          </a:p>
        </p:txBody>
      </p:sp>
      <p:sp>
        <p:nvSpPr>
          <p:cNvPr id="51" name="Shape 5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2" name="Shape 52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5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169" y="1391856"/>
            <a:ext cx="12028462" cy="7225970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2591559" y="5912925"/>
            <a:ext cx="56599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(aq)</a:t>
            </a:r>
          </a:p>
        </p:txBody>
      </p:sp>
      <p:sp>
        <p:nvSpPr>
          <p:cNvPr id="55" name="Shape 55"/>
          <p:cNvSpPr/>
          <p:nvPr/>
        </p:nvSpPr>
        <p:spPr>
          <a:xfrm>
            <a:off x="3191756" y="2547281"/>
            <a:ext cx="56599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(aq)</a:t>
            </a:r>
          </a:p>
        </p:txBody>
      </p:sp>
      <p:sp>
        <p:nvSpPr>
          <p:cNvPr id="56" name="Shape 56"/>
          <p:cNvSpPr/>
          <p:nvPr/>
        </p:nvSpPr>
        <p:spPr>
          <a:xfrm>
            <a:off x="7798690" y="2344482"/>
            <a:ext cx="41046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(s)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4351146" y="360375"/>
            <a:ext cx="430250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Catalyse</a:t>
            </a:r>
          </a:p>
        </p:txBody>
      </p:sp>
      <p:sp>
        <p:nvSpPr>
          <p:cNvPr id="59" name="Shape 5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1483230"/>
            <a:ext cx="3810000" cy="75438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8893095" y="9165635"/>
            <a:ext cx="387135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Source : Bordas, Terminale Générale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903" y="1215687"/>
            <a:ext cx="8126994" cy="8179996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/>
        </p:nvSpPr>
        <p:spPr>
          <a:xfrm>
            <a:off x="2262123" y="360375"/>
            <a:ext cx="848055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Vitesses volumiques</a:t>
            </a:r>
          </a:p>
        </p:txBody>
      </p:sp>
      <p:sp>
        <p:nvSpPr>
          <p:cNvPr id="65" name="Shape 6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6" name="Shape 66"/>
          <p:cNvSpPr/>
          <p:nvPr/>
        </p:nvSpPr>
        <p:spPr>
          <a:xfrm>
            <a:off x="8893095" y="9165635"/>
            <a:ext cx="387135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Source : Bordas, Terminale Générale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  <p:sp>
        <p:nvSpPr>
          <p:cNvPr id="69" name="Shape 6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0" name="Shape 70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71" name="pasted-image.png"/>
          <p:cNvPicPr/>
          <p:nvPr/>
        </p:nvPicPr>
        <p:blipFill>
          <a:blip r:embed="rId2">
            <a:extLst/>
          </a:blip>
          <a:srcRect l="0" t="0" r="78559" b="29338"/>
          <a:stretch>
            <a:fillRect/>
          </a:stretch>
        </p:blipFill>
        <p:spPr>
          <a:xfrm>
            <a:off x="5427067" y="2577901"/>
            <a:ext cx="2150800" cy="4597834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938933" y="2719562"/>
            <a:ext cx="107500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Préparation d’une solution d’Erythrosine B : C=mol/L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  <p:sp>
        <p:nvSpPr>
          <p:cNvPr id="75" name="Shape 7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6" name="Shape 76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77" name="Shape 77"/>
          <p:cNvSpPr/>
          <p:nvPr/>
        </p:nvSpPr>
        <p:spPr>
          <a:xfrm>
            <a:off x="3840571" y="4552950"/>
            <a:ext cx="53236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spectre de l’Erythrosine B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  <p:sp>
        <p:nvSpPr>
          <p:cNvPr id="80" name="Shape 80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1" name="Shape 81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8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7097" y="2105867"/>
            <a:ext cx="11370606" cy="6298526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105535" y="5406559"/>
            <a:ext cx="167052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eau de Javel </a:t>
            </a:r>
          </a:p>
        </p:txBody>
      </p:sp>
      <p:sp>
        <p:nvSpPr>
          <p:cNvPr id="84" name="Shape 84"/>
          <p:cNvSpPr/>
          <p:nvPr/>
        </p:nvSpPr>
        <p:spPr>
          <a:xfrm>
            <a:off x="2283017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5" name="Shape 85"/>
          <p:cNvSpPr/>
          <p:nvPr/>
        </p:nvSpPr>
        <p:spPr>
          <a:xfrm>
            <a:off x="4533177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6" name="Shape 86"/>
          <p:cNvSpPr/>
          <p:nvPr/>
        </p:nvSpPr>
        <p:spPr>
          <a:xfrm>
            <a:off x="7107745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87" name="Shape 87"/>
          <p:cNvSpPr/>
          <p:nvPr/>
        </p:nvSpPr>
        <p:spPr>
          <a:xfrm>
            <a:off x="9502047" y="1777535"/>
            <a:ext cx="154361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0" name="Shape 90"/>
          <p:cNvSpPr/>
          <p:nvPr/>
        </p:nvSpPr>
        <p:spPr>
          <a:xfrm>
            <a:off x="100372" y="8741256"/>
            <a:ext cx="5908900" cy="698501"/>
          </a:xfrm>
          <a:prstGeom prst="rect">
            <a:avLst/>
          </a:prstGeom>
          <a:ln w="50800">
            <a:solidFill>
              <a:srgbClr val="7979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9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908" y="3260136"/>
            <a:ext cx="11682984" cy="5030871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5506868" y="6900716"/>
            <a:ext cx="1724538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3" name="Shape 93"/>
          <p:cNvSpPr/>
          <p:nvPr/>
        </p:nvSpPr>
        <p:spPr>
          <a:xfrm>
            <a:off x="8073716" y="6900716"/>
            <a:ext cx="4572346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4" name="Shape 94"/>
          <p:cNvSpPr/>
          <p:nvPr/>
        </p:nvSpPr>
        <p:spPr>
          <a:xfrm>
            <a:off x="5602895" y="7053116"/>
            <a:ext cx="155760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ε(𝛌,T).l</a:t>
            </a:r>
          </a:p>
        </p:txBody>
      </p:sp>
      <p:sp>
        <p:nvSpPr>
          <p:cNvPr id="95" name="Shape 95"/>
          <p:cNvSpPr/>
          <p:nvPr/>
        </p:nvSpPr>
        <p:spPr>
          <a:xfrm>
            <a:off x="1013205" y="360375"/>
            <a:ext cx="1097838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Suivi temporel expérimental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