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hyperlink" Target="http://www.lelivrescolaire.fr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 defTabSz="566674">
              <a:defRPr sz="1800"/>
            </a:pPr>
            <a:r>
              <a:rPr sz="5723"/>
              <a:t>LC</a:t>
            </a:r>
            <a:r>
              <a:rPr sz="5723"/>
              <a:t>19</a:t>
            </a:r>
            <a:r>
              <a:rPr sz="5723"/>
              <a:t> : </a:t>
            </a:r>
            <a:r>
              <a:rPr sz="5723"/>
              <a:t>Application du premier principe de la thermodynamique à la réaction chimique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803803" y="4347548"/>
            <a:ext cx="11384493" cy="471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 defTabSz="356362">
              <a:defRPr sz="1800"/>
            </a:pPr>
            <a:r>
              <a:rPr b="1" sz="3660" u="sng"/>
              <a:t>Niveau </a:t>
            </a:r>
            <a:r>
              <a:rPr sz="3660"/>
              <a:t>: CPGE </a:t>
            </a:r>
            <a:endParaRPr sz="3660"/>
          </a:p>
          <a:p>
            <a:pPr lvl="0" algn="just" defTabSz="356362">
              <a:defRPr sz="1800"/>
            </a:pPr>
            <a:r>
              <a:rPr b="1" sz="3660" u="sng"/>
              <a:t>Prérequis</a:t>
            </a:r>
            <a:r>
              <a:rPr sz="3660"/>
              <a:t> : 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-Premier principe de la thermodynamique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-Fonctions d’états (énergie interne, enthalpie)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-Capacité calorifique à pression constante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-Etat standard de référence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-Réactions acido-basiques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-Réaction de combustion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4" name="Shape 144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145" name="Shape 145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6" name="Shape 146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147" name="Shape 147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8" name="Shape 148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149" name="Shape 149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50" name="Shape 150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51" name="Shape 151"/>
          <p:cNvSpPr/>
          <p:nvPr/>
        </p:nvSpPr>
        <p:spPr>
          <a:xfrm>
            <a:off x="853802" y="2082800"/>
            <a:ext cx="373156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HO⁻</a:t>
            </a:r>
            <a:r>
              <a:rPr sz="2300"/>
              <a:t>(aq)</a:t>
            </a:r>
          </a:p>
        </p:txBody>
      </p:sp>
      <p:sp>
        <p:nvSpPr>
          <p:cNvPr id="152" name="Shape 152"/>
          <p:cNvSpPr/>
          <p:nvPr/>
        </p:nvSpPr>
        <p:spPr>
          <a:xfrm>
            <a:off x="769286" y="2622007"/>
            <a:ext cx="3900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H₃O⁺</a:t>
            </a:r>
            <a:r>
              <a:rPr sz="2300"/>
              <a:t>(aq)</a:t>
            </a:r>
          </a:p>
        </p:txBody>
      </p:sp>
      <p:sp>
        <p:nvSpPr>
          <p:cNvPr id="153" name="Shape 153"/>
          <p:cNvSpPr/>
          <p:nvPr/>
        </p:nvSpPr>
        <p:spPr>
          <a:xfrm>
            <a:off x="8656677" y="20797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56" name="Shape 15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7" name="Shape 157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₂=Q=0</a:t>
            </a:r>
          </a:p>
        </p:txBody>
      </p:sp>
      <p:sp>
        <p:nvSpPr>
          <p:cNvPr id="158" name="Shape 158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9" name="Shape 159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160" name="Shape 160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1" name="Shape 161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162" name="Shape 162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3" name="Shape 163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64" name="Shape 164"/>
          <p:cNvSpPr/>
          <p:nvPr/>
        </p:nvSpPr>
        <p:spPr>
          <a:xfrm>
            <a:off x="513349" y="2082800"/>
            <a:ext cx="373156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HO⁻</a:t>
            </a:r>
            <a:r>
              <a:rPr sz="2300"/>
              <a:t>(aq)</a:t>
            </a:r>
          </a:p>
        </p:txBody>
      </p:sp>
      <p:sp>
        <p:nvSpPr>
          <p:cNvPr id="165" name="Shape 165"/>
          <p:cNvSpPr/>
          <p:nvPr/>
        </p:nvSpPr>
        <p:spPr>
          <a:xfrm>
            <a:off x="505033" y="2700866"/>
            <a:ext cx="3900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H₃O⁺</a:t>
            </a:r>
            <a:r>
              <a:rPr sz="2300"/>
              <a:t>(aq)</a:t>
            </a:r>
          </a:p>
        </p:txBody>
      </p:sp>
      <p:sp>
        <p:nvSpPr>
          <p:cNvPr id="166" name="Shape 166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67" name="Shape 167"/>
          <p:cNvSpPr/>
          <p:nvPr/>
        </p:nvSpPr>
        <p:spPr>
          <a:xfrm>
            <a:off x="8656677" y="20797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70" name="Shape 17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71" name="Shape 171"/>
          <p:cNvSpPr/>
          <p:nvPr/>
        </p:nvSpPr>
        <p:spPr>
          <a:xfrm>
            <a:off x="4299280" y="5875866"/>
            <a:ext cx="4406240" cy="2912534"/>
          </a:xfrm>
          <a:prstGeom prst="rect">
            <a:avLst/>
          </a:prstGeom>
          <a:solidFill>
            <a:srgbClr val="FF2600">
              <a:alpha val="32182"/>
            </a:srgbClr>
          </a:solidFill>
          <a:ln w="25400">
            <a:solidFill>
              <a:srgbClr val="FF2600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2" name="Shape 172"/>
          <p:cNvSpPr/>
          <p:nvPr/>
        </p:nvSpPr>
        <p:spPr>
          <a:xfrm>
            <a:off x="4300582" y="5848232"/>
            <a:ext cx="4403636" cy="546336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intermédiaire</a:t>
            </a:r>
          </a:p>
        </p:txBody>
      </p:sp>
      <p:sp>
        <p:nvSpPr>
          <p:cNvPr id="173" name="Shape 173"/>
          <p:cNvSpPr/>
          <p:nvPr/>
        </p:nvSpPr>
        <p:spPr>
          <a:xfrm flipV="1">
            <a:off x="8720666" y="4555012"/>
            <a:ext cx="1904604" cy="2913435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4" name="Shape 174"/>
          <p:cNvSpPr/>
          <p:nvPr/>
        </p:nvSpPr>
        <p:spPr>
          <a:xfrm>
            <a:off x="2463800" y="4521796"/>
            <a:ext cx="1816232" cy="3221040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5" name="Shape 175"/>
          <p:cNvSpPr/>
          <p:nvPr/>
        </p:nvSpPr>
        <p:spPr>
          <a:xfrm>
            <a:off x="896188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</a:p>
        </p:txBody>
      </p:sp>
      <p:sp>
        <p:nvSpPr>
          <p:cNvPr id="176" name="Shape 176"/>
          <p:cNvSpPr/>
          <p:nvPr/>
        </p:nvSpPr>
        <p:spPr>
          <a:xfrm>
            <a:off x="8749683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177" name="Shape 177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₂=Q=0</a:t>
            </a:r>
          </a:p>
        </p:txBody>
      </p:sp>
      <p:sp>
        <p:nvSpPr>
          <p:cNvPr id="178" name="Shape 178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9" name="Shape 179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180" name="Shape 180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1" name="Shape 181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182" name="Shape 182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83" name="Shape 183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84" name="Shape 184"/>
          <p:cNvSpPr/>
          <p:nvPr/>
        </p:nvSpPr>
        <p:spPr>
          <a:xfrm>
            <a:off x="513349" y="2082800"/>
            <a:ext cx="373156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HO⁻</a:t>
            </a:r>
            <a:r>
              <a:rPr sz="2300"/>
              <a:t>(aq)</a:t>
            </a:r>
          </a:p>
        </p:txBody>
      </p:sp>
      <p:sp>
        <p:nvSpPr>
          <p:cNvPr id="185" name="Shape 185"/>
          <p:cNvSpPr/>
          <p:nvPr/>
        </p:nvSpPr>
        <p:spPr>
          <a:xfrm>
            <a:off x="505033" y="2700866"/>
            <a:ext cx="3900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H₃O⁺</a:t>
            </a:r>
            <a:r>
              <a:rPr sz="2300"/>
              <a:t>(aq)</a:t>
            </a:r>
          </a:p>
        </p:txBody>
      </p:sp>
      <p:sp>
        <p:nvSpPr>
          <p:cNvPr id="186" name="Shape 186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87" name="Shape 187"/>
          <p:cNvSpPr/>
          <p:nvPr/>
        </p:nvSpPr>
        <p:spPr>
          <a:xfrm>
            <a:off x="7464139" y="7806266"/>
            <a:ext cx="1241865" cy="978136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88" name="Shape 188"/>
          <p:cNvSpPr/>
          <p:nvPr/>
        </p:nvSpPr>
        <p:spPr>
          <a:xfrm>
            <a:off x="8656677" y="20797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  <p:sp>
        <p:nvSpPr>
          <p:cNvPr id="189" name="Shape 189"/>
          <p:cNvSpPr/>
          <p:nvPr/>
        </p:nvSpPr>
        <p:spPr>
          <a:xfrm>
            <a:off x="4808577" y="65755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192" name="Shape 19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93" name="Shape 193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194" name="Shape 194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b="1" sz="25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enthalpie standard de la 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5" name="Shape 195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198" name="Shape 19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99" name="Shape 199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200" name="Shape 200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b="1" sz="25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enthalpie standard de la </a:t>
            </a:r>
            <a:r>
              <a:rPr b="1" sz="35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1" name="Shape 201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04" name="Shape 204"/>
          <p:cNvSpPr/>
          <p:nvPr>
            <p:ph type="sldNum" sz="quarter" idx="4294967295"/>
          </p:nvPr>
        </p:nvSpPr>
        <p:spPr>
          <a:xfrm>
            <a:off x="12680898" y="94365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05" name="Shape 205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206" name="Shape 206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b="1" sz="25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enthalpie standard de la 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7" name="Shape 207"/>
          <p:cNvSpPr/>
          <p:nvPr/>
        </p:nvSpPr>
        <p:spPr>
          <a:xfrm>
            <a:off x="559651" y="4607908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08" name="Shape 208"/>
          <p:cNvSpPr/>
          <p:nvPr/>
        </p:nvSpPr>
        <p:spPr>
          <a:xfrm>
            <a:off x="535946" y="5242908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i="1" sz="3600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b="1" sz="3600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corps simples des éléments constituant X, dans leurs états standards de référence respectifs.</a:t>
            </a:r>
          </a:p>
        </p:txBody>
      </p:sp>
      <p:sp>
        <p:nvSpPr>
          <p:cNvPr id="209" name="Shape 209"/>
          <p:cNvSpPr/>
          <p:nvPr/>
        </p:nvSpPr>
        <p:spPr>
          <a:xfrm>
            <a:off x="414866" y="4469196"/>
            <a:ext cx="12175068" cy="3903730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10" name="Shape 210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13" name="Shape 213"/>
          <p:cNvSpPr/>
          <p:nvPr>
            <p:ph type="sldNum" sz="quarter" idx="4294967295"/>
          </p:nvPr>
        </p:nvSpPr>
        <p:spPr>
          <a:xfrm>
            <a:off x="12680898" y="94365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14" name="Shape 214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215" name="Shape 215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b="1" sz="25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b="1" sz="3500">
                <a:latin typeface="Arial"/>
                <a:ea typeface="Arial"/>
                <a:cs typeface="Arial"/>
                <a:sym typeface="Arial"/>
              </a:rPr>
              <a:t>enthalpie standard de la 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i="1" sz="3500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6" name="Shape 216"/>
          <p:cNvSpPr/>
          <p:nvPr/>
        </p:nvSpPr>
        <p:spPr>
          <a:xfrm>
            <a:off x="559651" y="4607908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17" name="Shape 217"/>
          <p:cNvSpPr/>
          <p:nvPr/>
        </p:nvSpPr>
        <p:spPr>
          <a:xfrm>
            <a:off x="535946" y="5242908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i="1" sz="3600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b="1" sz="3600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corps simples des éléments constituant X, dans leurs états standards de référence respectifs.</a:t>
            </a:r>
          </a:p>
        </p:txBody>
      </p:sp>
      <p:sp>
        <p:nvSpPr>
          <p:cNvPr id="218" name="Shape 218"/>
          <p:cNvSpPr/>
          <p:nvPr/>
        </p:nvSpPr>
        <p:spPr>
          <a:xfrm>
            <a:off x="414866" y="4469196"/>
            <a:ext cx="12175068" cy="3903730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19" name="Shape 219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251632" y="8526899"/>
            <a:ext cx="3139498" cy="64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000" u="sng">
                <a:solidFill>
                  <a:srgbClr val="919191"/>
                </a:solidFill>
              </a:rPr>
              <a:t>Corps simple :</a:t>
            </a:r>
          </a:p>
        </p:txBody>
      </p:sp>
      <p:sp>
        <p:nvSpPr>
          <p:cNvPr id="221" name="Shape 221"/>
          <p:cNvSpPr/>
          <p:nvPr/>
        </p:nvSpPr>
        <p:spPr>
          <a:xfrm>
            <a:off x="563812" y="8779100"/>
            <a:ext cx="12339319" cy="11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Corps pur constitué des atomes d’un seul élément chimique.</a:t>
            </a:r>
          </a:p>
        </p:txBody>
      </p:sp>
      <p:sp>
        <p:nvSpPr>
          <p:cNvPr id="222" name="Shape 222"/>
          <p:cNvSpPr/>
          <p:nvPr/>
        </p:nvSpPr>
        <p:spPr>
          <a:xfrm>
            <a:off x="414866" y="8539599"/>
            <a:ext cx="12175068" cy="1167328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25" name="Shape 22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26" name="Shape 226"/>
          <p:cNvSpPr/>
          <p:nvPr/>
        </p:nvSpPr>
        <p:spPr>
          <a:xfrm>
            <a:off x="559651" y="5098974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27" name="Shape 227"/>
          <p:cNvSpPr/>
          <p:nvPr/>
        </p:nvSpPr>
        <p:spPr>
          <a:xfrm>
            <a:off x="535946" y="5733974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i="1" sz="3600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b="1" sz="3600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corps simples des éléments constituant X, dans leurs états standards de référence respectifs.</a:t>
            </a:r>
          </a:p>
        </p:txBody>
      </p:sp>
      <p:pic>
        <p:nvPicPr>
          <p:cNvPr id="228" name="pasted-image.png"/>
          <p:cNvPicPr/>
          <p:nvPr/>
        </p:nvPicPr>
        <p:blipFill>
          <a:blip r:embed="rId2">
            <a:extLst/>
          </a:blip>
          <a:srcRect l="74777" t="0" r="0" b="0"/>
          <a:stretch>
            <a:fillRect/>
          </a:stretch>
        </p:blipFill>
        <p:spPr>
          <a:xfrm>
            <a:off x="8267898" y="1236366"/>
            <a:ext cx="2021219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271347" y="1454149"/>
            <a:ext cx="1022690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21212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212121"/>
                </a:solidFill>
              </a:rPr>
              <a:t>Exemple : Quelle est la réaction de formation de                   ? </a:t>
            </a:r>
          </a:p>
        </p:txBody>
      </p:sp>
      <p:sp>
        <p:nvSpPr>
          <p:cNvPr id="230" name="Shape 230"/>
          <p:cNvSpPr/>
          <p:nvPr/>
        </p:nvSpPr>
        <p:spPr>
          <a:xfrm>
            <a:off x="414866" y="4960263"/>
            <a:ext cx="12175068" cy="3903729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33" name="Shape 23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34" name="Shape 234"/>
          <p:cNvSpPr/>
          <p:nvPr/>
        </p:nvSpPr>
        <p:spPr>
          <a:xfrm>
            <a:off x="559651" y="5098974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35" name="Shape 235"/>
          <p:cNvSpPr/>
          <p:nvPr/>
        </p:nvSpPr>
        <p:spPr>
          <a:xfrm>
            <a:off x="535946" y="5733974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i="1" sz="3600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b="1" sz="3600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</a:t>
            </a:r>
            <a:r>
              <a:rPr sz="3600"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rPr>
              <a:t>corps simples des éléments constituant X, dans leurs états standards de référence respectifs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36" name="pasted-image.png"/>
          <p:cNvPicPr/>
          <p:nvPr/>
        </p:nvPicPr>
        <p:blipFill>
          <a:blip r:embed="rId2">
            <a:extLst/>
          </a:blip>
          <a:srcRect l="74777" t="0" r="0" b="0"/>
          <a:stretch>
            <a:fillRect/>
          </a:stretch>
        </p:blipFill>
        <p:spPr>
          <a:xfrm>
            <a:off x="8521898" y="2773066"/>
            <a:ext cx="2021219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359836" y="1585616"/>
            <a:ext cx="18541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21212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212121"/>
                </a:solidFill>
              </a:rPr>
              <a:t>Exemple : </a:t>
            </a:r>
          </a:p>
        </p:txBody>
      </p:sp>
      <p:pic>
        <p:nvPicPr>
          <p:cNvPr id="238" name="pasted-image.png"/>
          <p:cNvPicPr/>
          <p:nvPr/>
        </p:nvPicPr>
        <p:blipFill>
          <a:blip r:embed="rId2">
            <a:extLst/>
          </a:blip>
          <a:srcRect l="0" t="0" r="40779" b="0"/>
          <a:stretch>
            <a:fillRect/>
          </a:stretch>
        </p:blipFill>
        <p:spPr>
          <a:xfrm>
            <a:off x="2224616" y="2773066"/>
            <a:ext cx="4745766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7111172" y="3256160"/>
            <a:ext cx="1270001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0" name="Shape 240"/>
          <p:cNvSpPr/>
          <p:nvPr/>
        </p:nvSpPr>
        <p:spPr>
          <a:xfrm>
            <a:off x="7111172" y="3395366"/>
            <a:ext cx="1270001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1" name="Shape 241"/>
          <p:cNvSpPr/>
          <p:nvPr/>
        </p:nvSpPr>
        <p:spPr>
          <a:xfrm>
            <a:off x="414866" y="4960263"/>
            <a:ext cx="12175068" cy="3903729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44" name="Shape 24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45" name="Shape 245"/>
          <p:cNvSpPr/>
          <p:nvPr/>
        </p:nvSpPr>
        <p:spPr>
          <a:xfrm>
            <a:off x="559651" y="5098974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46" name="Shape 246"/>
          <p:cNvSpPr/>
          <p:nvPr/>
        </p:nvSpPr>
        <p:spPr>
          <a:xfrm>
            <a:off x="535946" y="5733974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i="1" sz="3600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b="1" sz="3600">
                <a:solidFill>
                  <a:srgbClr val="4F8F00"/>
                </a:solidFill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corps simples des éléments constituant X, dans leurs états standards de référence respectifs.</a:t>
            </a:r>
          </a:p>
        </p:txBody>
      </p:sp>
      <p:pic>
        <p:nvPicPr>
          <p:cNvPr id="247" name="pasted-image.png"/>
          <p:cNvPicPr/>
          <p:nvPr/>
        </p:nvPicPr>
        <p:blipFill>
          <a:blip r:embed="rId2">
            <a:extLst/>
          </a:blip>
          <a:srcRect l="74777" t="0" r="0" b="0"/>
          <a:stretch>
            <a:fillRect/>
          </a:stretch>
        </p:blipFill>
        <p:spPr>
          <a:xfrm>
            <a:off x="8521898" y="2773066"/>
            <a:ext cx="2021219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359836" y="1585616"/>
            <a:ext cx="18541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21212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212121"/>
                </a:solidFill>
              </a:rPr>
              <a:t>Exemple : </a:t>
            </a:r>
          </a:p>
        </p:txBody>
      </p:sp>
      <p:pic>
        <p:nvPicPr>
          <p:cNvPr id="249" name="pasted-image.png"/>
          <p:cNvPicPr/>
          <p:nvPr/>
        </p:nvPicPr>
        <p:blipFill>
          <a:blip r:embed="rId2">
            <a:extLst/>
          </a:blip>
          <a:srcRect l="0" t="0" r="40779" b="0"/>
          <a:stretch>
            <a:fillRect/>
          </a:stretch>
        </p:blipFill>
        <p:spPr>
          <a:xfrm>
            <a:off x="2224616" y="2773066"/>
            <a:ext cx="4745766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7111172" y="3256160"/>
            <a:ext cx="1270001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51" name="Shape 251"/>
          <p:cNvSpPr/>
          <p:nvPr/>
        </p:nvSpPr>
        <p:spPr>
          <a:xfrm>
            <a:off x="7111172" y="3395366"/>
            <a:ext cx="1270001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52" name="Shape 252"/>
          <p:cNvSpPr/>
          <p:nvPr/>
        </p:nvSpPr>
        <p:spPr>
          <a:xfrm>
            <a:off x="8362791" y="2887860"/>
            <a:ext cx="41095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4F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F8F00"/>
                </a:solidFill>
              </a:rPr>
              <a:t>1</a:t>
            </a:r>
          </a:p>
        </p:txBody>
      </p:sp>
      <p:sp>
        <p:nvSpPr>
          <p:cNvPr id="253" name="Shape 253"/>
          <p:cNvSpPr/>
          <p:nvPr/>
        </p:nvSpPr>
        <p:spPr>
          <a:xfrm>
            <a:off x="414866" y="4960263"/>
            <a:ext cx="12175068" cy="3903729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" name="Shape 46"/>
          <p:cNvSpPr/>
          <p:nvPr/>
        </p:nvSpPr>
        <p:spPr>
          <a:xfrm>
            <a:off x="348245" y="8876311"/>
            <a:ext cx="336751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Situation initiale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457294" y="1973729"/>
            <a:ext cx="12090212" cy="6562803"/>
            <a:chOff x="0" y="0"/>
            <a:chExt cx="12090211" cy="6562802"/>
          </a:xfrm>
        </p:grpSpPr>
        <p:pic>
          <p:nvPicPr>
            <p:cNvPr id="47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090212" cy="6562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" name="Shape 48"/>
            <p:cNvSpPr/>
            <p:nvPr/>
          </p:nvSpPr>
          <p:spPr>
            <a:xfrm>
              <a:off x="382558" y="846468"/>
              <a:ext cx="524327" cy="37325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" name="Shape 49"/>
            <p:cNvSpPr/>
            <p:nvPr/>
          </p:nvSpPr>
          <p:spPr>
            <a:xfrm>
              <a:off x="429216" y="504316"/>
              <a:ext cx="524326" cy="2149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" name="Shape 50"/>
            <p:cNvSpPr/>
            <p:nvPr/>
          </p:nvSpPr>
          <p:spPr>
            <a:xfrm>
              <a:off x="273894" y="362968"/>
              <a:ext cx="834969" cy="497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__°C</a:t>
              </a:r>
            </a:p>
          </p:txBody>
        </p:sp>
        <p:sp>
          <p:nvSpPr>
            <p:cNvPr id="51" name="Shape 51"/>
            <p:cNvSpPr/>
            <p:nvPr/>
          </p:nvSpPr>
          <p:spPr>
            <a:xfrm>
              <a:off x="10821958" y="905735"/>
              <a:ext cx="524327" cy="37325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" name="Shape 52"/>
            <p:cNvSpPr/>
            <p:nvPr/>
          </p:nvSpPr>
          <p:spPr>
            <a:xfrm>
              <a:off x="10868615" y="563583"/>
              <a:ext cx="524327" cy="2149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" name="Shape 53"/>
            <p:cNvSpPr/>
            <p:nvPr/>
          </p:nvSpPr>
          <p:spPr>
            <a:xfrm>
              <a:off x="10713294" y="422234"/>
              <a:ext cx="834969" cy="497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__°C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1258613" y="697675"/>
              <a:ext cx="632186" cy="670844"/>
            </a:xfrm>
            <a:prstGeom prst="rect">
              <a:avLst/>
            </a:prstGeom>
            <a:noFill/>
            <a:ln w="50800" cap="flat">
              <a:solidFill>
                <a:srgbClr val="A9A9A9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sz="1900">
                  <a:latin typeface="Arial"/>
                  <a:ea typeface="Arial"/>
                  <a:cs typeface="Arial"/>
                  <a:sym typeface="Arial"/>
                </a:rPr>
                <a:t>i1</a:t>
              </a:r>
            </a:p>
          </p:txBody>
        </p:sp>
        <p:sp>
          <p:nvSpPr>
            <p:cNvPr id="55" name="Shape 55"/>
            <p:cNvSpPr/>
            <p:nvPr/>
          </p:nvSpPr>
          <p:spPr>
            <a:xfrm>
              <a:off x="9886146" y="697675"/>
              <a:ext cx="632186" cy="670844"/>
            </a:xfrm>
            <a:prstGeom prst="rect">
              <a:avLst/>
            </a:prstGeom>
            <a:noFill/>
            <a:ln w="50800" cap="flat">
              <a:solidFill>
                <a:srgbClr val="A9A9A9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sz="1900">
                  <a:latin typeface="Arial"/>
                  <a:ea typeface="Arial"/>
                  <a:cs typeface="Arial"/>
                  <a:sym typeface="Arial"/>
                </a:rPr>
                <a:t>i2</a:t>
              </a:r>
            </a:p>
          </p:txBody>
        </p:sp>
      </p:grp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56" name="Shape 25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aphicFrame>
        <p:nvGraphicFramePr>
          <p:cNvPr id="257" name="Table 257"/>
          <p:cNvGraphicFramePr/>
          <p:nvPr/>
        </p:nvGraphicFramePr>
        <p:xfrm>
          <a:off x="1379063" y="2205758"/>
          <a:ext cx="10272043" cy="53547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123336"/>
                <a:gridCol w="5123336"/>
              </a:tblGrid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3800">
                          <a:sym typeface="Helvetica"/>
                        </a:rPr>
                        <a:t>Espèce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3800">
                          <a:sym typeface="Helvetica"/>
                        </a:rPr>
                        <a:t>Δ</a:t>
                      </a:r>
                      <a:r>
                        <a:rPr b="1" sz="2600">
                          <a:sym typeface="Helvetica"/>
                        </a:rPr>
                        <a:t>f</a:t>
                      </a:r>
                      <a:r>
                        <a:rPr b="1" sz="3800">
                          <a:sym typeface="Helvetica"/>
                        </a:rPr>
                        <a:t>H° (à 298,15K)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</a:tr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H₃O</a:t>
                      </a:r>
                      <a:r>
                        <a:rPr sz="4400">
                          <a:sym typeface="Helvetica"/>
                        </a:rPr>
                        <a:t>⁺</a:t>
                      </a:r>
                      <a:r>
                        <a:rPr sz="2400">
                          <a:sym typeface="Helvetica"/>
                        </a:rPr>
                        <a:t>(aq)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-285,8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HO</a:t>
                      </a:r>
                      <a:r>
                        <a:rPr sz="4500">
                          <a:sym typeface="Helvetica"/>
                        </a:rPr>
                        <a:t>⁻</a:t>
                      </a:r>
                      <a:r>
                        <a:rPr sz="2400">
                          <a:sym typeface="Helvetica"/>
                        </a:rPr>
                        <a:t>(aq)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-230,0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H₂O</a:t>
                      </a:r>
                      <a:r>
                        <a:rPr sz="2400">
                          <a:sym typeface="Helvetica"/>
                        </a:rPr>
                        <a:t>(l)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-285,8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III)Température de flamme </a:t>
            </a:r>
          </a:p>
        </p:txBody>
      </p:sp>
      <p:sp>
        <p:nvSpPr>
          <p:cNvPr id="260" name="Shape 26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0333" y="1999277"/>
            <a:ext cx="9264134" cy="618573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309946" y="8811141"/>
            <a:ext cx="5171307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Flamme d’un chalumeau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641096" y="326508"/>
            <a:ext cx="7722608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III) Température de flamme</a:t>
            </a:r>
          </a:p>
        </p:txBody>
      </p:sp>
      <p:sp>
        <p:nvSpPr>
          <p:cNvPr id="265" name="Shape 26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aphicFrame>
        <p:nvGraphicFramePr>
          <p:cNvPr id="266" name="Table 266"/>
          <p:cNvGraphicFramePr/>
          <p:nvPr/>
        </p:nvGraphicFramePr>
        <p:xfrm>
          <a:off x="786396" y="1680825"/>
          <a:ext cx="11705708" cy="72910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97669"/>
                <a:gridCol w="3897669"/>
                <a:gridCol w="3897669"/>
              </a:tblGrid>
              <a:tr h="13208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3800">
                          <a:sym typeface="Helvetica"/>
                        </a:rPr>
                        <a:t>Espèce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3800">
                          <a:sym typeface="Helvetica"/>
                        </a:rPr>
                        <a:t>Δ</a:t>
                      </a:r>
                      <a:r>
                        <a:rPr b="1" sz="2600">
                          <a:sym typeface="Helvetica"/>
                        </a:rPr>
                        <a:t>f</a:t>
                      </a:r>
                      <a:r>
                        <a:rPr b="1" sz="3800">
                          <a:sym typeface="Helvetica"/>
                        </a:rPr>
                        <a:t>H° </a:t>
                      </a:r>
                      <a:endParaRPr b="1" sz="3800">
                        <a:sym typeface="Helvetica"/>
                      </a:endParaRPr>
                    </a:p>
                    <a:p>
                      <a:pPr lvl="0" indent="228600" algn="ctr" defTabSz="584200">
                        <a:defRPr b="0" i="0" sz="1800"/>
                      </a:pPr>
                      <a:r>
                        <a:rPr b="1" sz="3800">
                          <a:sym typeface="Helvetica"/>
                        </a:rPr>
                        <a:t>(à 298,15K)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3800">
                          <a:sym typeface="Helvetica"/>
                        </a:rPr>
                        <a:t>C</a:t>
                      </a:r>
                      <a:r>
                        <a:rPr b="1" sz="2800">
                          <a:sym typeface="Helvetica"/>
                        </a:rPr>
                        <a:t>pm°</a:t>
                      </a:r>
                      <a:endParaRPr b="1" sz="2800">
                        <a:sym typeface="Helvetica"/>
                      </a:endParaRPr>
                    </a:p>
                    <a:p>
                      <a:pPr lvl="0" indent="228600" algn="ctr" defTabSz="584200">
                        <a:defRPr b="0" i="0" sz="1800"/>
                      </a:pPr>
                      <a:r>
                        <a:rPr b="1" sz="3800">
                          <a:sym typeface="Helvetica"/>
                        </a:rPr>
                        <a:t>(à 298,15K)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C₂H₂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226,7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1,69 kJ/kg/K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O₂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0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0,920 kJ/kg/K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N₂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0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1,04 kJ/kg/K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CO₂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-393,5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0,850 kJ/kg/K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H₂O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-241.8 kJ/mol</a:t>
                      </a:r>
                    </a:p>
                  </a:txBody>
                  <a:tcPr marL="63500" marR="63500" marT="63500" marB="63500" anchor="ctr" anchorCtr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3400">
                          <a:sym typeface="Helvetica"/>
                        </a:rPr>
                        <a:t>2,01 kJ/kg/K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2641096" y="326508"/>
            <a:ext cx="7722608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Expérience</a:t>
            </a:r>
          </a:p>
        </p:txBody>
      </p:sp>
      <p:sp>
        <p:nvSpPr>
          <p:cNvPr id="269" name="Shape 26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70" name="pasted-image.tif"/>
          <p:cNvPicPr/>
          <p:nvPr/>
        </p:nvPicPr>
        <p:blipFill>
          <a:blip r:embed="rId2">
            <a:extLst/>
          </a:blip>
          <a:srcRect l="0" t="2669" r="0" b="4382"/>
          <a:stretch>
            <a:fillRect/>
          </a:stretch>
        </p:blipFill>
        <p:spPr>
          <a:xfrm>
            <a:off x="118533" y="1854729"/>
            <a:ext cx="13004801" cy="6799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III)Température de flamme </a:t>
            </a:r>
          </a:p>
        </p:txBody>
      </p:sp>
      <p:sp>
        <p:nvSpPr>
          <p:cNvPr id="274" name="Shape 27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75" name="Shape 275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76" name="Shape 276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277" name="Shape 277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78" name="Shape 278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279" name="Shape 279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80" name="Shape 280"/>
          <p:cNvSpPr/>
          <p:nvPr/>
        </p:nvSpPr>
        <p:spPr>
          <a:xfrm>
            <a:off x="4299280" y="5875866"/>
            <a:ext cx="4406240" cy="2912534"/>
          </a:xfrm>
          <a:prstGeom prst="rect">
            <a:avLst/>
          </a:prstGeom>
          <a:solidFill>
            <a:srgbClr val="FF2600">
              <a:alpha val="32182"/>
            </a:srgbClr>
          </a:solidFill>
          <a:ln w="25400">
            <a:solidFill>
              <a:srgbClr val="FF2600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81" name="Shape 281"/>
          <p:cNvSpPr/>
          <p:nvPr/>
        </p:nvSpPr>
        <p:spPr>
          <a:xfrm>
            <a:off x="4300582" y="5848232"/>
            <a:ext cx="4403636" cy="546336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intermédiaire</a:t>
            </a:r>
          </a:p>
        </p:txBody>
      </p:sp>
      <p:sp>
        <p:nvSpPr>
          <p:cNvPr id="282" name="Shape 282"/>
          <p:cNvSpPr/>
          <p:nvPr/>
        </p:nvSpPr>
        <p:spPr>
          <a:xfrm flipV="1">
            <a:off x="8720666" y="4555012"/>
            <a:ext cx="1904604" cy="2913435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83" name="Shape 283"/>
          <p:cNvSpPr/>
          <p:nvPr/>
        </p:nvSpPr>
        <p:spPr>
          <a:xfrm>
            <a:off x="2463800" y="4521796"/>
            <a:ext cx="1816232" cy="3221040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84" name="Shape 284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85" name="Shape 285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86" name="Shape 286"/>
          <p:cNvSpPr/>
          <p:nvPr/>
        </p:nvSpPr>
        <p:spPr>
          <a:xfrm>
            <a:off x="896188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</a:p>
        </p:txBody>
      </p:sp>
      <p:sp>
        <p:nvSpPr>
          <p:cNvPr id="287" name="Shape 287"/>
          <p:cNvSpPr/>
          <p:nvPr/>
        </p:nvSpPr>
        <p:spPr>
          <a:xfrm>
            <a:off x="8749683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288" name="Shape 288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III)Température de flamme </a:t>
            </a:r>
          </a:p>
        </p:txBody>
      </p:sp>
      <p:sp>
        <p:nvSpPr>
          <p:cNvPr id="291" name="Shape 29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92" name="Shape 292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93" name="Shape 293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294" name="Shape 294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95" name="Shape 295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296" name="Shape 296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97" name="Shape 297"/>
          <p:cNvSpPr/>
          <p:nvPr/>
        </p:nvSpPr>
        <p:spPr>
          <a:xfrm>
            <a:off x="4299280" y="5875866"/>
            <a:ext cx="4406240" cy="2912534"/>
          </a:xfrm>
          <a:prstGeom prst="rect">
            <a:avLst/>
          </a:prstGeom>
          <a:solidFill>
            <a:srgbClr val="FF2600">
              <a:alpha val="32182"/>
            </a:srgbClr>
          </a:solidFill>
          <a:ln w="25400">
            <a:solidFill>
              <a:srgbClr val="FF2600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98" name="Shape 298"/>
          <p:cNvSpPr/>
          <p:nvPr/>
        </p:nvSpPr>
        <p:spPr>
          <a:xfrm>
            <a:off x="4300582" y="5848232"/>
            <a:ext cx="4403636" cy="546336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intermédiaire</a:t>
            </a:r>
          </a:p>
        </p:txBody>
      </p:sp>
      <p:sp>
        <p:nvSpPr>
          <p:cNvPr id="299" name="Shape 299"/>
          <p:cNvSpPr/>
          <p:nvPr/>
        </p:nvSpPr>
        <p:spPr>
          <a:xfrm flipV="1">
            <a:off x="8720666" y="4555012"/>
            <a:ext cx="1904604" cy="2913435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00" name="Shape 300"/>
          <p:cNvSpPr/>
          <p:nvPr/>
        </p:nvSpPr>
        <p:spPr>
          <a:xfrm>
            <a:off x="2463800" y="4521796"/>
            <a:ext cx="1816232" cy="3221040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01" name="Shape 301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02" name="Shape 302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03" name="Shape 303"/>
          <p:cNvSpPr/>
          <p:nvPr/>
        </p:nvSpPr>
        <p:spPr>
          <a:xfrm>
            <a:off x="896188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</a:p>
        </p:txBody>
      </p:sp>
      <p:sp>
        <p:nvSpPr>
          <p:cNvPr id="304" name="Shape 304"/>
          <p:cNvSpPr/>
          <p:nvPr/>
        </p:nvSpPr>
        <p:spPr>
          <a:xfrm>
            <a:off x="8749683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305" name="Shape 305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₂=Q=0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9" name="Shape 5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66" name="Group 66"/>
          <p:cNvGrpSpPr/>
          <p:nvPr/>
        </p:nvGrpSpPr>
        <p:grpSpPr>
          <a:xfrm>
            <a:off x="724693" y="1772089"/>
            <a:ext cx="11555414" cy="6966083"/>
            <a:chOff x="0" y="0"/>
            <a:chExt cx="11555413" cy="6966081"/>
          </a:xfrm>
        </p:grpSpPr>
        <p:pic>
          <p:nvPicPr>
            <p:cNvPr id="60" name="pasted-image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760684"/>
              <a:ext cx="11555414" cy="6205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" name="Shape 61"/>
            <p:cNvSpPr/>
            <p:nvPr/>
          </p:nvSpPr>
          <p:spPr>
            <a:xfrm>
              <a:off x="6196891" y="1032850"/>
              <a:ext cx="524327" cy="15552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2" name="Shape 62"/>
            <p:cNvSpPr/>
            <p:nvPr/>
          </p:nvSpPr>
          <p:spPr>
            <a:xfrm>
              <a:off x="3366359" y="1623841"/>
              <a:ext cx="524327" cy="373257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3" name="Shape 63"/>
            <p:cNvSpPr/>
            <p:nvPr/>
          </p:nvSpPr>
          <p:spPr>
            <a:xfrm>
              <a:off x="3413016" y="1281689"/>
              <a:ext cx="524327" cy="2149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4" name="Shape 64"/>
            <p:cNvSpPr/>
            <p:nvPr/>
          </p:nvSpPr>
          <p:spPr>
            <a:xfrm>
              <a:off x="3257695" y="1140340"/>
              <a:ext cx="834969" cy="497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__°C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3362040" y="0"/>
              <a:ext cx="626280" cy="821512"/>
            </a:xfrm>
            <a:prstGeom prst="rect">
              <a:avLst/>
            </a:prstGeom>
            <a:noFill/>
            <a:ln w="50800" cap="flat">
              <a:solidFill>
                <a:srgbClr val="A9A9A9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9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sz="2400">
                  <a:latin typeface="Arial"/>
                  <a:ea typeface="Arial"/>
                  <a:cs typeface="Arial"/>
                  <a:sym typeface="Arial"/>
                </a:rPr>
                <a:t>f</a:t>
              </a:r>
            </a:p>
          </p:txBody>
        </p:sp>
      </p:grpSp>
      <p:sp>
        <p:nvSpPr>
          <p:cNvPr id="67" name="Shape 67"/>
          <p:cNvSpPr/>
          <p:nvPr/>
        </p:nvSpPr>
        <p:spPr>
          <a:xfrm>
            <a:off x="449820" y="8876311"/>
            <a:ext cx="316436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Situation finale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70" name="Shape 7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1" name="Shape 71"/>
          <p:cNvSpPr/>
          <p:nvPr/>
        </p:nvSpPr>
        <p:spPr>
          <a:xfrm>
            <a:off x="501054" y="8876311"/>
            <a:ext cx="3061892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Le calorimètre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2286000" y="1625600"/>
            <a:ext cx="8134350" cy="6671734"/>
            <a:chOff x="0" y="0"/>
            <a:chExt cx="8134350" cy="6671733"/>
          </a:xfrm>
        </p:grpSpPr>
        <p:pic>
          <p:nvPicPr>
            <p:cNvPr id="72" name="pasted-image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98450" y="0"/>
              <a:ext cx="7835900" cy="650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Shape 73"/>
            <p:cNvSpPr/>
            <p:nvPr/>
          </p:nvSpPr>
          <p:spPr>
            <a:xfrm>
              <a:off x="0" y="5401733"/>
              <a:ext cx="1270000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75" name="Shape 75"/>
          <p:cNvSpPr/>
          <p:nvPr/>
        </p:nvSpPr>
        <p:spPr>
          <a:xfrm>
            <a:off x="8247868" y="9102135"/>
            <a:ext cx="46878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700">
                <a:solidFill>
                  <a:srgbClr val="929292"/>
                </a:solidFill>
              </a:rPr>
              <a:t>Source : </a:t>
            </a:r>
            <a:r>
              <a:rPr sz="2700">
                <a:solidFill>
                  <a:srgbClr val="929292"/>
                </a:solidFill>
                <a:hlinkClick r:id="rId3" invalidUrl="" action="" tgtFrame="" tooltip="" history="1" highlightClick="0" endSnd="0"/>
              </a:rPr>
              <a:t>www.lelivrescolaire.fr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78" name="Shape 7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9" name="Shape 79"/>
          <p:cNvSpPr/>
          <p:nvPr/>
        </p:nvSpPr>
        <p:spPr>
          <a:xfrm>
            <a:off x="367386" y="1525998"/>
            <a:ext cx="4196400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90mL d’eau</a:t>
            </a:r>
          </a:p>
        </p:txBody>
      </p:sp>
      <p:sp>
        <p:nvSpPr>
          <p:cNvPr id="80" name="Shape 80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4338670" y="2667000"/>
            <a:ext cx="4327460" cy="5785752"/>
            <a:chOff x="0" y="0"/>
            <a:chExt cx="4327458" cy="5785751"/>
          </a:xfrm>
        </p:grpSpPr>
        <p:grpSp>
          <p:nvGrpSpPr>
            <p:cNvPr id="83" name="Group 83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84" name="Shape 84"/>
            <p:cNvSpPr/>
            <p:nvPr/>
          </p:nvSpPr>
          <p:spPr>
            <a:xfrm>
              <a:off x="360329" y="0"/>
              <a:ext cx="36068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86" name="Shape 86"/>
          <p:cNvSpPr/>
          <p:nvPr/>
        </p:nvSpPr>
        <p:spPr>
          <a:xfrm>
            <a:off x="3395615" y="2107274"/>
            <a:ext cx="2298384" cy="1810623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89" name="Shape 8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0" name="Shape 90"/>
          <p:cNvSpPr/>
          <p:nvPr/>
        </p:nvSpPr>
        <p:spPr>
          <a:xfrm>
            <a:off x="147252" y="1625124"/>
            <a:ext cx="4196401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10mL de solution de HCl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à 2 mol/L</a:t>
            </a:r>
          </a:p>
        </p:txBody>
      </p:sp>
      <p:sp>
        <p:nvSpPr>
          <p:cNvPr id="91" name="Shape 91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4338670" y="2667000"/>
            <a:ext cx="4327460" cy="5785752"/>
            <a:chOff x="0" y="0"/>
            <a:chExt cx="4327458" cy="5785751"/>
          </a:xfrm>
        </p:grpSpPr>
        <p:grpSp>
          <p:nvGrpSpPr>
            <p:cNvPr id="94" name="Group 94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95" name="Shape 95"/>
            <p:cNvSpPr/>
            <p:nvPr/>
          </p:nvSpPr>
          <p:spPr>
            <a:xfrm>
              <a:off x="356691" y="4064000"/>
              <a:ext cx="3614076" cy="1270000"/>
            </a:xfrm>
            <a:prstGeom prst="rect">
              <a:avLst/>
            </a:prstGeom>
            <a:solidFill>
              <a:srgbClr val="76D6FF">
                <a:alpha val="4833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96" name="Shape 96"/>
            <p:cNvSpPr/>
            <p:nvPr/>
          </p:nvSpPr>
          <p:spPr>
            <a:xfrm>
              <a:off x="360329" y="0"/>
              <a:ext cx="36068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98" name="Shape 98"/>
          <p:cNvSpPr/>
          <p:nvPr/>
        </p:nvSpPr>
        <p:spPr>
          <a:xfrm>
            <a:off x="3395615" y="2107274"/>
            <a:ext cx="2298384" cy="1810623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01" name="Shape 10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2" name="Shape 102"/>
          <p:cNvSpPr/>
          <p:nvPr/>
        </p:nvSpPr>
        <p:spPr>
          <a:xfrm>
            <a:off x="9104986" y="6798680"/>
            <a:ext cx="41964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indent="228600">
              <a:defRPr sz="1800"/>
            </a:pPr>
            <a:r>
              <a:rPr sz="3400"/>
              <a:t>H₃O</a:t>
            </a:r>
            <a:r>
              <a:rPr sz="4400"/>
              <a:t>⁺</a:t>
            </a:r>
            <a:r>
              <a:rPr sz="2400"/>
              <a:t>(aq) </a:t>
            </a:r>
            <a:r>
              <a:rPr sz="3400"/>
              <a:t>et H₂O</a:t>
            </a:r>
            <a:r>
              <a:rPr sz="2400"/>
              <a:t>(l) </a:t>
            </a:r>
          </a:p>
        </p:txBody>
      </p:sp>
      <p:sp>
        <p:nvSpPr>
          <p:cNvPr id="103" name="Shape 103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4338670" y="3235125"/>
            <a:ext cx="4327460" cy="5217627"/>
            <a:chOff x="0" y="568125"/>
            <a:chExt cx="4327458" cy="5217625"/>
          </a:xfrm>
        </p:grpSpPr>
        <p:grpSp>
          <p:nvGrpSpPr>
            <p:cNvPr id="106" name="Group 106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107" name="Shape 107"/>
            <p:cNvSpPr/>
            <p:nvPr/>
          </p:nvSpPr>
          <p:spPr>
            <a:xfrm>
              <a:off x="356691" y="3753246"/>
              <a:ext cx="3614076" cy="1580754"/>
            </a:xfrm>
            <a:prstGeom prst="rect">
              <a:avLst/>
            </a:prstGeom>
            <a:solidFill>
              <a:srgbClr val="76D6FF">
                <a:alpha val="4833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09" name="Shape 109"/>
          <p:cNvSpPr/>
          <p:nvPr/>
        </p:nvSpPr>
        <p:spPr>
          <a:xfrm flipH="1">
            <a:off x="8741998" y="7304563"/>
            <a:ext cx="964453" cy="1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10" name="Shape 110"/>
          <p:cNvSpPr/>
          <p:nvPr/>
        </p:nvSpPr>
        <p:spPr>
          <a:xfrm flipV="1">
            <a:off x="5427133" y="2425621"/>
            <a:ext cx="1" cy="4390046"/>
          </a:xfrm>
          <a:prstGeom prst="line">
            <a:avLst/>
          </a:prstGeom>
          <a:ln w="25400">
            <a:solidFill>
              <a:srgbClr val="4F8F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11" name="Shape 111"/>
          <p:cNvSpPr/>
          <p:nvPr/>
        </p:nvSpPr>
        <p:spPr>
          <a:xfrm>
            <a:off x="719666" y="2345266"/>
            <a:ext cx="2099404" cy="214749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F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T</a:t>
            </a:r>
            <a:r>
              <a:rPr sz="2600"/>
              <a:t>i</a:t>
            </a:r>
          </a:p>
        </p:txBody>
      </p:sp>
      <p:sp>
        <p:nvSpPr>
          <p:cNvPr id="113" name="Shape 113"/>
          <p:cNvSpPr/>
          <p:nvPr/>
        </p:nvSpPr>
        <p:spPr>
          <a:xfrm>
            <a:off x="2831835" y="2270313"/>
            <a:ext cx="2623288" cy="36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844" fill="norm" stroke="1" extrusionOk="0">
                <a:moveTo>
                  <a:pt x="0" y="16844"/>
                </a:moveTo>
                <a:cubicBezTo>
                  <a:pt x="6480" y="-1223"/>
                  <a:pt x="13680" y="-4756"/>
                  <a:pt x="21600" y="6245"/>
                </a:cubicBezTo>
              </a:path>
            </a:pathLst>
          </a:custGeom>
          <a:ln w="25400">
            <a:solidFill>
              <a:srgbClr val="4F8F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16" name="Shape 11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7" name="Shape 117"/>
          <p:cNvSpPr/>
          <p:nvPr/>
        </p:nvSpPr>
        <p:spPr>
          <a:xfrm>
            <a:off x="147252" y="1625124"/>
            <a:ext cx="4196401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10mL de solution de NaOH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à 2 mol/L</a:t>
            </a:r>
          </a:p>
        </p:txBody>
      </p:sp>
      <p:sp>
        <p:nvSpPr>
          <p:cNvPr id="118" name="Shape 118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124" name="Group 124"/>
          <p:cNvGrpSpPr/>
          <p:nvPr/>
        </p:nvGrpSpPr>
        <p:grpSpPr>
          <a:xfrm>
            <a:off x="4338670" y="2667000"/>
            <a:ext cx="4327460" cy="5785752"/>
            <a:chOff x="0" y="0"/>
            <a:chExt cx="4327458" cy="5785751"/>
          </a:xfrm>
        </p:grpSpPr>
        <p:grpSp>
          <p:nvGrpSpPr>
            <p:cNvPr id="121" name="Group 121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122" name="Shape 122"/>
            <p:cNvSpPr/>
            <p:nvPr/>
          </p:nvSpPr>
          <p:spPr>
            <a:xfrm>
              <a:off x="356691" y="3753246"/>
              <a:ext cx="3614076" cy="1580754"/>
            </a:xfrm>
            <a:prstGeom prst="rect">
              <a:avLst/>
            </a:prstGeom>
            <a:solidFill>
              <a:srgbClr val="76D6FF">
                <a:alpha val="4833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360329" y="0"/>
              <a:ext cx="36068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25" name="Shape 125"/>
          <p:cNvSpPr/>
          <p:nvPr/>
        </p:nvSpPr>
        <p:spPr>
          <a:xfrm>
            <a:off x="3845341" y="2370261"/>
            <a:ext cx="1848658" cy="1547636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28" name="Shape 12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9" name="Shape 129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132" name="Group 132"/>
          <p:cNvGrpSpPr/>
          <p:nvPr/>
        </p:nvGrpSpPr>
        <p:grpSpPr>
          <a:xfrm>
            <a:off x="4338670" y="3235125"/>
            <a:ext cx="4327460" cy="5217627"/>
            <a:chOff x="0" y="0"/>
            <a:chExt cx="4327458" cy="5217625"/>
          </a:xfrm>
        </p:grpSpPr>
        <p:sp>
          <p:nvSpPr>
            <p:cNvPr id="130" name="Shape 130"/>
            <p:cNvSpPr/>
            <p:nvPr/>
          </p:nvSpPr>
          <p:spPr>
            <a:xfrm>
              <a:off x="0" y="4010"/>
              <a:ext cx="4327459" cy="521361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336053" y="0"/>
              <a:ext cx="3655352" cy="479889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33" name="Shape 133"/>
          <p:cNvSpPr/>
          <p:nvPr/>
        </p:nvSpPr>
        <p:spPr>
          <a:xfrm>
            <a:off x="4695362" y="6095338"/>
            <a:ext cx="3614076" cy="1905663"/>
          </a:xfrm>
          <a:prstGeom prst="rect">
            <a:avLst/>
          </a:prstGeom>
          <a:solidFill>
            <a:srgbClr val="76D6FF">
              <a:alpha val="4833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4" name="Shape 134"/>
          <p:cNvSpPr/>
          <p:nvPr/>
        </p:nvSpPr>
        <p:spPr>
          <a:xfrm flipV="1">
            <a:off x="5427133" y="2425621"/>
            <a:ext cx="1" cy="4390046"/>
          </a:xfrm>
          <a:prstGeom prst="line">
            <a:avLst/>
          </a:prstGeom>
          <a:ln w="25400">
            <a:solidFill>
              <a:srgbClr val="4F8F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35" name="Shape 135"/>
          <p:cNvSpPr/>
          <p:nvPr/>
        </p:nvSpPr>
        <p:spPr>
          <a:xfrm>
            <a:off x="719666" y="2345266"/>
            <a:ext cx="2099404" cy="214749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F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T</a:t>
            </a:r>
            <a:r>
              <a:rPr sz="2600"/>
              <a:t>f</a:t>
            </a:r>
          </a:p>
        </p:txBody>
      </p:sp>
      <p:sp>
        <p:nvSpPr>
          <p:cNvPr id="139" name="Shape 139"/>
          <p:cNvSpPr/>
          <p:nvPr/>
        </p:nvSpPr>
        <p:spPr>
          <a:xfrm>
            <a:off x="2831835" y="2270313"/>
            <a:ext cx="2623288" cy="36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844" fill="norm" stroke="1" extrusionOk="0">
                <a:moveTo>
                  <a:pt x="0" y="16844"/>
                </a:moveTo>
                <a:cubicBezTo>
                  <a:pt x="6480" y="-1223"/>
                  <a:pt x="13680" y="-4756"/>
                  <a:pt x="21600" y="6245"/>
                </a:cubicBezTo>
              </a:path>
            </a:pathLst>
          </a:custGeom>
          <a:ln w="25400">
            <a:solidFill>
              <a:srgbClr val="4F8F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/>
        </p:nvSpPr>
        <p:spPr>
          <a:xfrm>
            <a:off x="8241386" y="6857947"/>
            <a:ext cx="41964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indent="228600">
              <a:defRPr sz="1800"/>
            </a:pPr>
            <a:r>
              <a:rPr sz="3400"/>
              <a:t>H₂O</a:t>
            </a:r>
            <a:r>
              <a:rPr sz="2400"/>
              <a:t>(l) </a:t>
            </a:r>
          </a:p>
        </p:txBody>
      </p:sp>
      <p:sp>
        <p:nvSpPr>
          <p:cNvPr id="138" name="Shape 138"/>
          <p:cNvSpPr/>
          <p:nvPr/>
        </p:nvSpPr>
        <p:spPr>
          <a:xfrm flipH="1">
            <a:off x="8741998" y="7304563"/>
            <a:ext cx="964453" cy="1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