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22</a:t>
            </a:r>
            <a:r>
              <a:rPr sz="5900"/>
              <a:t> : </a:t>
            </a:r>
            <a:r>
              <a:rPr sz="5900"/>
              <a:t>Evolution et équilibre chimique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602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 defTabSz="280415">
              <a:defRPr sz="1800"/>
            </a:pPr>
            <a:r>
              <a:rPr b="1" sz="2880" u="sng"/>
              <a:t>Niveau </a:t>
            </a:r>
            <a:r>
              <a:rPr sz="2880"/>
              <a:t>: CPGE </a:t>
            </a:r>
            <a:endParaRPr sz="2880"/>
          </a:p>
          <a:p>
            <a:pPr lvl="0" algn="just" defTabSz="280415">
              <a:defRPr sz="1800"/>
            </a:pPr>
            <a:r>
              <a:rPr b="1" sz="2880" u="sng"/>
              <a:t>Prérequis</a:t>
            </a:r>
            <a:r>
              <a:rPr sz="2880"/>
              <a:t> : </a:t>
            </a:r>
            <a:endParaRPr sz="2880"/>
          </a:p>
          <a:p>
            <a:pPr lvl="5" marL="1203157" indent="-288757" algn="just" defTabSz="280415">
              <a:buSzPct val="100000"/>
              <a:buChar char="-"/>
              <a:defRPr sz="1800"/>
            </a:pPr>
            <a:r>
              <a:rPr sz="2880"/>
              <a:t>Potentiel thermodynamique</a:t>
            </a:r>
            <a:endParaRPr sz="2880"/>
          </a:p>
          <a:p>
            <a:pPr lvl="5" marL="1203157" indent="-288757" algn="just" defTabSz="280415">
              <a:buSzPct val="100000"/>
              <a:buChar char="-"/>
              <a:defRPr sz="1800"/>
            </a:pPr>
            <a:r>
              <a:rPr sz="2880"/>
              <a:t>Premier et deuxième principe de la thermodynamique</a:t>
            </a:r>
            <a:endParaRPr sz="2880"/>
          </a:p>
          <a:p>
            <a:pPr lvl="5" marL="1203157" indent="-288757" algn="just" defTabSz="280415">
              <a:buSzPct val="100000"/>
              <a:buChar char="-"/>
              <a:defRPr sz="1800"/>
            </a:pPr>
            <a:r>
              <a:rPr sz="2880"/>
              <a:t>Grandeur de réaction</a:t>
            </a:r>
            <a:endParaRPr sz="2880"/>
          </a:p>
          <a:p>
            <a:pPr lvl="5" marL="1203157" indent="-288757" algn="just" defTabSz="280415">
              <a:buSzPct val="100000"/>
              <a:buChar char="-"/>
              <a:defRPr sz="1800"/>
            </a:pPr>
            <a:r>
              <a:rPr sz="2880"/>
              <a:t>Solubilité</a:t>
            </a:r>
            <a:endParaRPr sz="2880"/>
          </a:p>
          <a:p>
            <a:pPr lvl="5" marL="1203157" indent="-288757" algn="just" defTabSz="280415">
              <a:buSzPct val="100000"/>
              <a:buChar char="-"/>
              <a:defRPr sz="1800"/>
            </a:pPr>
            <a:r>
              <a:rPr sz="2880"/>
              <a:t>Réactions acido-basiques</a:t>
            </a:r>
            <a:endParaRPr sz="2880"/>
          </a:p>
          <a:p>
            <a:pPr lvl="5" marL="1203157" indent="-288757" algn="just" defTabSz="280415">
              <a:buSzPct val="100000"/>
              <a:buChar char="-"/>
              <a:defRPr sz="1800"/>
            </a:pPr>
            <a:r>
              <a:rPr sz="2880"/>
              <a:t>Loi de Kohlrausch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119741" y="385775"/>
            <a:ext cx="12765317" cy="8763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700"/>
            </a:lvl1pPr>
          </a:lstStyle>
          <a:p>
            <a:pPr lvl="0">
              <a:defRPr sz="1800"/>
            </a:pPr>
            <a:r>
              <a:rPr sz="5700"/>
              <a:t>I.2) Description chimique de la réaction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46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8150" y="4516135"/>
            <a:ext cx="11815573" cy="1452590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3409588" y="5416550"/>
            <a:ext cx="1545891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Δ</a:t>
            </a:r>
            <a:r>
              <a:rPr sz="2300"/>
              <a:t>r</a:t>
            </a:r>
            <a:r>
              <a:rPr sz="3600"/>
              <a:t>G₁&gt;0</a:t>
            </a:r>
          </a:p>
        </p:txBody>
      </p:sp>
      <p:sp>
        <p:nvSpPr>
          <p:cNvPr id="48" name="Shape 48"/>
          <p:cNvSpPr/>
          <p:nvPr/>
        </p:nvSpPr>
        <p:spPr>
          <a:xfrm>
            <a:off x="7956299" y="5416550"/>
            <a:ext cx="1545668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Δ</a:t>
            </a:r>
            <a:r>
              <a:rPr sz="2300"/>
              <a:t>r</a:t>
            </a:r>
            <a:r>
              <a:rPr sz="3600"/>
              <a:t>G₂&lt;0</a:t>
            </a:r>
          </a:p>
        </p:txBody>
      </p:sp>
      <p:sp>
        <p:nvSpPr>
          <p:cNvPr id="49" name="Shape 49"/>
          <p:cNvSpPr/>
          <p:nvPr/>
        </p:nvSpPr>
        <p:spPr>
          <a:xfrm>
            <a:off x="255769" y="2555730"/>
            <a:ext cx="2096195" cy="673101"/>
          </a:xfrm>
          <a:prstGeom prst="rect">
            <a:avLst/>
          </a:prstGeom>
          <a:ln w="25400">
            <a:solidFill>
              <a:srgbClr val="A7A7A7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Résumé :</a:t>
            </a:r>
          </a:p>
        </p:txBody>
      </p:sp>
      <p:sp>
        <p:nvSpPr>
          <p:cNvPr id="50" name="Shape 50"/>
          <p:cNvSpPr/>
          <p:nvPr/>
        </p:nvSpPr>
        <p:spPr>
          <a:xfrm flipV="1">
            <a:off x="3898900" y="4577095"/>
            <a:ext cx="1270000" cy="1"/>
          </a:xfrm>
          <a:prstGeom prst="line">
            <a:avLst/>
          </a:prstGeom>
          <a:ln w="25400">
            <a:solidFill>
              <a:srgbClr val="008F00"/>
            </a:solidFill>
            <a:tailEnd type="triangle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51" name="Shape 51"/>
          <p:cNvSpPr/>
          <p:nvPr/>
        </p:nvSpPr>
        <p:spPr>
          <a:xfrm flipV="1">
            <a:off x="8458200" y="4577095"/>
            <a:ext cx="1270000" cy="1"/>
          </a:xfrm>
          <a:prstGeom prst="line">
            <a:avLst/>
          </a:prstGeom>
          <a:ln w="25400">
            <a:solidFill>
              <a:srgbClr val="941751"/>
            </a:solidFill>
            <a:headEnd type="triangle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52" name="Shape 52"/>
          <p:cNvSpPr/>
          <p:nvPr/>
        </p:nvSpPr>
        <p:spPr>
          <a:xfrm>
            <a:off x="3361266" y="5355166"/>
            <a:ext cx="2857766" cy="770468"/>
          </a:xfrm>
          <a:prstGeom prst="rect">
            <a:avLst/>
          </a:prstGeom>
          <a:ln w="38100">
            <a:solidFill>
              <a:srgbClr val="008F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3" name="Shape 53"/>
          <p:cNvSpPr/>
          <p:nvPr/>
        </p:nvSpPr>
        <p:spPr>
          <a:xfrm>
            <a:off x="7829417" y="5355166"/>
            <a:ext cx="2857765" cy="770468"/>
          </a:xfrm>
          <a:prstGeom prst="rect">
            <a:avLst/>
          </a:prstGeom>
          <a:ln w="38100">
            <a:solidFill>
              <a:srgbClr val="94175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/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>
            <a:off x="55498" y="373075"/>
            <a:ext cx="12893803" cy="901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800"/>
            </a:lvl1pPr>
          </a:lstStyle>
          <a:p>
            <a:pPr lvl="0">
              <a:defRPr sz="1800"/>
            </a:pPr>
            <a:r>
              <a:rPr sz="5800"/>
              <a:t>II.2) Mesure de la constante d’équilibre</a:t>
            </a:r>
          </a:p>
        </p:txBody>
      </p:sp>
      <p:sp>
        <p:nvSpPr>
          <p:cNvPr id="56" name="Shape 56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57" name="Shape 57"/>
          <p:cNvSpPr/>
          <p:nvPr/>
        </p:nvSpPr>
        <p:spPr>
          <a:xfrm>
            <a:off x="246496" y="8631227"/>
            <a:ext cx="5908899" cy="69850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5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2714" y="1786466"/>
            <a:ext cx="11379372" cy="6314021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hape 59"/>
          <p:cNvSpPr/>
          <p:nvPr/>
        </p:nvSpPr>
        <p:spPr>
          <a:xfrm>
            <a:off x="4300277" y="5602816"/>
            <a:ext cx="20674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V₀=10mL </a:t>
            </a:r>
          </a:p>
        </p:txBody>
      </p:sp>
      <p:sp>
        <p:nvSpPr>
          <p:cNvPr id="60" name="Shape 60"/>
          <p:cNvSpPr/>
          <p:nvPr/>
        </p:nvSpPr>
        <p:spPr>
          <a:xfrm>
            <a:off x="9707987" y="5475816"/>
            <a:ext cx="227562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V</a:t>
            </a:r>
            <a:r>
              <a:rPr sz="2300"/>
              <a:t>f</a:t>
            </a:r>
            <a:r>
              <a:rPr sz="3600"/>
              <a:t>=100mL </a:t>
            </a:r>
          </a:p>
        </p:txBody>
      </p:sp>
      <p:pic>
        <p:nvPicPr>
          <p:cNvPr id="61" name="pasted-image.png"/>
          <p:cNvPicPr/>
          <p:nvPr/>
        </p:nvPicPr>
        <p:blipFill>
          <a:blip r:embed="rId3">
            <a:extLst/>
          </a:blip>
          <a:srcRect l="5937" t="24618" r="75546" b="66347"/>
          <a:stretch>
            <a:fillRect/>
          </a:stretch>
        </p:blipFill>
        <p:spPr>
          <a:xfrm>
            <a:off x="1717873" y="3439120"/>
            <a:ext cx="2010570" cy="511705"/>
          </a:xfrm>
          <a:prstGeom prst="rect">
            <a:avLst/>
          </a:prstGeom>
          <a:ln w="12700">
            <a:miter lim="400000"/>
          </a:ln>
        </p:spPr>
      </p:pic>
      <p:sp>
        <p:nvSpPr>
          <p:cNvPr id="62" name="Shape 62"/>
          <p:cNvSpPr/>
          <p:nvPr/>
        </p:nvSpPr>
        <p:spPr>
          <a:xfrm>
            <a:off x="3368962" y="3663949"/>
            <a:ext cx="54340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/>
              <a:t>(aq)</a:t>
            </a:r>
          </a:p>
        </p:txBody>
      </p:sp>
      <p:sp>
        <p:nvSpPr>
          <p:cNvPr id="63" name="Shape 63"/>
          <p:cNvSpPr/>
          <p:nvPr/>
        </p:nvSpPr>
        <p:spPr>
          <a:xfrm>
            <a:off x="3896256" y="3415506"/>
            <a:ext cx="189335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à 0,1mol/L</a:t>
            </a:r>
          </a:p>
        </p:txBody>
      </p:sp>
      <p:sp>
        <p:nvSpPr>
          <p:cNvPr id="64" name="Shape 64"/>
          <p:cNvSpPr/>
          <p:nvPr/>
        </p:nvSpPr>
        <p:spPr>
          <a:xfrm>
            <a:off x="2995215" y="3828388"/>
            <a:ext cx="406519" cy="1161125"/>
          </a:xfrm>
          <a:prstGeom prst="line">
            <a:avLst/>
          </a:prstGeom>
          <a:ln w="635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/>
        </p:nvSpPr>
        <p:spPr>
          <a:xfrm>
            <a:off x="55498" y="373075"/>
            <a:ext cx="12893803" cy="901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800"/>
            </a:lvl1pPr>
          </a:lstStyle>
          <a:p>
            <a:pPr lvl="0">
              <a:defRPr sz="1800"/>
            </a:pPr>
            <a:r>
              <a:rPr sz="5800"/>
              <a:t>II.2) Mesure de la constante d’équilibre</a:t>
            </a:r>
          </a:p>
        </p:txBody>
      </p:sp>
      <p:sp>
        <p:nvSpPr>
          <p:cNvPr id="67" name="Shape 6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68" name="Shape 68"/>
          <p:cNvSpPr/>
          <p:nvPr/>
        </p:nvSpPr>
        <p:spPr>
          <a:xfrm>
            <a:off x="246496" y="8631227"/>
            <a:ext cx="5908899" cy="69850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69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3150" y="2044700"/>
            <a:ext cx="10858500" cy="5664200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Shape 70"/>
          <p:cNvSpPr/>
          <p:nvPr/>
        </p:nvSpPr>
        <p:spPr>
          <a:xfrm>
            <a:off x="3368962" y="3663949"/>
            <a:ext cx="54340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/>
              <a:t>(aq)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73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275839"/>
            <a:ext cx="13004800" cy="5201922"/>
          </a:xfrm>
          <a:prstGeom prst="rect">
            <a:avLst/>
          </a:prstGeom>
          <a:ln w="12700">
            <a:miter lim="400000"/>
          </a:ln>
        </p:spPr>
      </p:pic>
      <p:sp>
        <p:nvSpPr>
          <p:cNvPr id="74" name="Shape 74"/>
          <p:cNvSpPr/>
          <p:nvPr/>
        </p:nvSpPr>
        <p:spPr>
          <a:xfrm>
            <a:off x="55498" y="373075"/>
            <a:ext cx="12893803" cy="901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800"/>
            </a:lvl1pPr>
          </a:lstStyle>
          <a:p>
            <a:pPr lvl="0">
              <a:defRPr sz="1800"/>
            </a:pPr>
            <a:r>
              <a:rPr sz="5800"/>
              <a:t>II.2) Mesure de la constante d’équilibre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sldNum" sz="quarter" idx="4294967295"/>
          </p:nvPr>
        </p:nvSpPr>
        <p:spPr>
          <a:xfrm>
            <a:off x="6381698" y="9216435"/>
            <a:ext cx="241404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77" name="image3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0350" y="2533650"/>
            <a:ext cx="9944100" cy="46863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sp>
        <p:nvSpPr>
          <p:cNvPr id="79" name="Shape 79"/>
          <p:cNvSpPr/>
          <p:nvPr/>
        </p:nvSpPr>
        <p:spPr>
          <a:xfrm>
            <a:off x="2645333" y="7050616"/>
            <a:ext cx="771413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Solutions d’acide benzoïque saturées</a:t>
            </a:r>
          </a:p>
        </p:txBody>
      </p:sp>
      <p:sp>
        <p:nvSpPr>
          <p:cNvPr id="80" name="Shape 80"/>
          <p:cNvSpPr/>
          <p:nvPr/>
        </p:nvSpPr>
        <p:spPr>
          <a:xfrm>
            <a:off x="1874151" y="2800350"/>
            <a:ext cx="1145432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à 0ºC</a:t>
            </a:r>
          </a:p>
        </p:txBody>
      </p:sp>
      <p:sp>
        <p:nvSpPr>
          <p:cNvPr id="81" name="Shape 81"/>
          <p:cNvSpPr/>
          <p:nvPr/>
        </p:nvSpPr>
        <p:spPr>
          <a:xfrm>
            <a:off x="5929548" y="2713837"/>
            <a:ext cx="1399704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à 25ºC</a:t>
            </a:r>
          </a:p>
        </p:txBody>
      </p:sp>
      <p:sp>
        <p:nvSpPr>
          <p:cNvPr id="82" name="Shape 82"/>
          <p:cNvSpPr/>
          <p:nvPr/>
        </p:nvSpPr>
        <p:spPr>
          <a:xfrm>
            <a:off x="10061281" y="2584449"/>
            <a:ext cx="1399705" cy="5461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à 50ºC</a:t>
            </a:r>
          </a:p>
        </p:txBody>
      </p:sp>
      <p:sp>
        <p:nvSpPr>
          <p:cNvPr id="83" name="Shape 83"/>
          <p:cNvSpPr/>
          <p:nvPr/>
        </p:nvSpPr>
        <p:spPr>
          <a:xfrm>
            <a:off x="19049" y="55575"/>
            <a:ext cx="12966701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III) Modification de l’équilibre : influence de la température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sldNum" sz="quarter" idx="4294967295"/>
          </p:nvPr>
        </p:nvSpPr>
        <p:spPr>
          <a:xfrm>
            <a:off x="6381698" y="9216435"/>
            <a:ext cx="357306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lnSpc>
                <a:spcPct val="90000"/>
              </a:lnSpc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86" name="Shape 86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87" name="image4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30350" y="2146300"/>
            <a:ext cx="9944100" cy="5461000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19049" y="55575"/>
            <a:ext cx="12966701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III) Modification de l’équilibre : influence de la température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sldNum" sz="quarter" idx="4294967295"/>
          </p:nvPr>
        </p:nvSpPr>
        <p:spPr>
          <a:xfrm>
            <a:off x="6381698" y="9216435"/>
            <a:ext cx="296352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1" name="Shape 91"/>
          <p:cNvSpPr/>
          <p:nvPr/>
        </p:nvSpPr>
        <p:spPr>
          <a:xfrm>
            <a:off x="313684" y="8535975"/>
            <a:ext cx="5807299" cy="596901"/>
          </a:xfrm>
          <a:prstGeom prst="rect">
            <a:avLst/>
          </a:prstGeom>
          <a:ln w="50800">
            <a:solidFill>
              <a:srgbClr val="92929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grpSp>
        <p:nvGrpSpPr>
          <p:cNvPr id="94" name="Group 94"/>
          <p:cNvGrpSpPr/>
          <p:nvPr/>
        </p:nvGrpSpPr>
        <p:grpSpPr>
          <a:xfrm>
            <a:off x="35983" y="1402291"/>
            <a:ext cx="9717618" cy="6949019"/>
            <a:chOff x="0" y="0"/>
            <a:chExt cx="9717617" cy="6949018"/>
          </a:xfrm>
        </p:grpSpPr>
        <p:pic>
          <p:nvPicPr>
            <p:cNvPr id="92" name="image5.png"/>
            <p:cNvPicPr/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129116"/>
              <a:ext cx="9004301" cy="68199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3" name="Shape 93"/>
            <p:cNvSpPr/>
            <p:nvPr/>
          </p:nvSpPr>
          <p:spPr>
            <a:xfrm>
              <a:off x="8447616" y="0"/>
              <a:ext cx="1270002" cy="12700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/>
            </a:p>
          </p:txBody>
        </p:sp>
      </p:grpSp>
      <p:sp>
        <p:nvSpPr>
          <p:cNvPr id="95" name="Shape 95"/>
          <p:cNvSpPr/>
          <p:nvPr/>
        </p:nvSpPr>
        <p:spPr>
          <a:xfrm flipH="1">
            <a:off x="4555066" y="4010023"/>
            <a:ext cx="1539970" cy="2"/>
          </a:xfrm>
          <a:prstGeom prst="line">
            <a:avLst/>
          </a:prstGeom>
          <a:ln w="889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96" name="Shape 96"/>
          <p:cNvSpPr/>
          <p:nvPr/>
        </p:nvSpPr>
        <p:spPr>
          <a:xfrm flipH="1">
            <a:off x="4868333" y="6626224"/>
            <a:ext cx="1539970" cy="2"/>
          </a:xfrm>
          <a:prstGeom prst="line">
            <a:avLst/>
          </a:prstGeom>
          <a:ln w="889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97" name="Shape 97"/>
          <p:cNvSpPr/>
          <p:nvPr/>
        </p:nvSpPr>
        <p:spPr>
          <a:xfrm>
            <a:off x="6610285" y="5904415"/>
            <a:ext cx="606649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Solution d’acide benzoïque saturée</a:t>
            </a:r>
          </a:p>
        </p:txBody>
      </p:sp>
      <p:sp>
        <p:nvSpPr>
          <p:cNvPr id="98" name="Shape 98"/>
          <p:cNvSpPr/>
          <p:nvPr/>
        </p:nvSpPr>
        <p:spPr>
          <a:xfrm>
            <a:off x="6401199" y="3370520"/>
            <a:ext cx="233600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/>
              <a:t>(Na⁺</a:t>
            </a:r>
            <a:r>
              <a:rPr sz="1500"/>
              <a:t>(aq);</a:t>
            </a:r>
            <a:r>
              <a:rPr sz="3000"/>
              <a:t> HO⁻</a:t>
            </a:r>
            <a:r>
              <a:rPr sz="1500"/>
              <a:t>(aq)</a:t>
            </a:r>
            <a:r>
              <a:rPr sz="3000"/>
              <a:t>)</a:t>
            </a:r>
          </a:p>
        </p:txBody>
      </p:sp>
      <p:sp>
        <p:nvSpPr>
          <p:cNvPr id="99" name="Shape 99"/>
          <p:cNvSpPr/>
          <p:nvPr/>
        </p:nvSpPr>
        <p:spPr>
          <a:xfrm>
            <a:off x="6496248" y="4009869"/>
            <a:ext cx="396008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/>
              <a:t>C</a:t>
            </a:r>
            <a:r>
              <a:rPr sz="1500"/>
              <a:t>b</a:t>
            </a:r>
            <a:r>
              <a:rPr sz="3000"/>
              <a:t>=0,</a:t>
            </a:r>
            <a:r>
              <a:rPr sz="3000"/>
              <a:t>050±</a:t>
            </a:r>
            <a:r>
              <a:rPr sz="3000"/>
              <a:t> </a:t>
            </a:r>
            <a:r>
              <a:rPr sz="3000"/>
              <a:t>0,001</a:t>
            </a:r>
            <a:r>
              <a:rPr sz="3000"/>
              <a:t>mol.L⁻¹</a:t>
            </a:r>
          </a:p>
        </p:txBody>
      </p:sp>
      <p:sp>
        <p:nvSpPr>
          <p:cNvPr id="100" name="Shape 100"/>
          <p:cNvSpPr/>
          <p:nvPr/>
        </p:nvSpPr>
        <p:spPr>
          <a:xfrm>
            <a:off x="6686513" y="6565486"/>
            <a:ext cx="334617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000"/>
              <a:t>V</a:t>
            </a:r>
            <a:r>
              <a:rPr sz="1500"/>
              <a:t>0</a:t>
            </a:r>
            <a:r>
              <a:rPr sz="3000"/>
              <a:t>=</a:t>
            </a:r>
            <a:r>
              <a:rPr sz="3000"/>
              <a:t>25,00 ± 0,03 mL</a:t>
            </a:r>
          </a:p>
        </p:txBody>
      </p:sp>
      <p:sp>
        <p:nvSpPr>
          <p:cNvPr id="101" name="Shape 101"/>
          <p:cNvSpPr/>
          <p:nvPr/>
        </p:nvSpPr>
        <p:spPr>
          <a:xfrm>
            <a:off x="19049" y="55575"/>
            <a:ext cx="12966701" cy="1536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000"/>
            </a:lvl1pPr>
          </a:lstStyle>
          <a:p>
            <a:pPr lvl="0">
              <a:defRPr sz="1800"/>
            </a:pPr>
            <a:r>
              <a:rPr sz="5000"/>
              <a:t>III) Modification de l’équilibre : influence de la température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