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 anchor="ctr">
            <a:normAutofit fontScale="100000" lnSpcReduction="0"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normAutofit fontScale="100000" lnSpcReduction="0"/>
          </a:bodyPr>
          <a:lstStyle/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23</a:t>
            </a:r>
            <a:r>
              <a:rPr sz="5900"/>
              <a:t> : </a:t>
            </a:r>
            <a:r>
              <a:rPr sz="5900"/>
              <a:t>Diagrammes potentiel-pH (construction exclue)</a:t>
            </a:r>
          </a:p>
        </p:txBody>
      </p:sp>
      <p:sp>
        <p:nvSpPr>
          <p:cNvPr id="41" name="Shape 41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2" name="Shape 42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CPGE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3765168" y="360375"/>
            <a:ext cx="54744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Préparation</a:t>
            </a:r>
          </a:p>
        </p:txBody>
      </p:sp>
      <p:sp>
        <p:nvSpPr>
          <p:cNvPr id="133" name="Shape 13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34" name="Shape 134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135" name="Shape 135"/>
          <p:cNvSpPr/>
          <p:nvPr/>
        </p:nvSpPr>
        <p:spPr>
          <a:xfrm>
            <a:off x="280846" y="1809750"/>
            <a:ext cx="19444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Etape 1</a:t>
            </a:r>
            <a:r>
              <a:rPr sz="3600"/>
              <a:t> :</a:t>
            </a:r>
          </a:p>
        </p:txBody>
      </p:sp>
      <p:sp>
        <p:nvSpPr>
          <p:cNvPr id="136" name="Shape 136"/>
          <p:cNvSpPr/>
          <p:nvPr/>
        </p:nvSpPr>
        <p:spPr>
          <a:xfrm>
            <a:off x="346568" y="4716760"/>
            <a:ext cx="410158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Apparition d’un solide brun</a:t>
            </a:r>
          </a:p>
        </p:txBody>
      </p:sp>
      <p:pic>
        <p:nvPicPr>
          <p:cNvPr id="13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0050" y="1803400"/>
            <a:ext cx="5194300" cy="614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1737230"/>
            <a:ext cx="12115800" cy="70358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3765168" y="360375"/>
            <a:ext cx="54744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Préparation</a:t>
            </a:r>
          </a:p>
        </p:txBody>
      </p:sp>
      <p:sp>
        <p:nvSpPr>
          <p:cNvPr id="141" name="Shape 14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2" name="Shape 142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143" name="Shape 143"/>
          <p:cNvSpPr/>
          <p:nvPr/>
        </p:nvSpPr>
        <p:spPr>
          <a:xfrm>
            <a:off x="280846" y="1809750"/>
            <a:ext cx="19444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Etape 1</a:t>
            </a:r>
            <a:r>
              <a:rPr sz="3600"/>
              <a:t> :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3765168" y="360375"/>
            <a:ext cx="54744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Préparation</a:t>
            </a:r>
          </a:p>
        </p:txBody>
      </p:sp>
      <p:sp>
        <p:nvSpPr>
          <p:cNvPr id="146" name="Shape 146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47" name="Shape 147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148" name="Shape 148"/>
          <p:cNvSpPr/>
          <p:nvPr/>
        </p:nvSpPr>
        <p:spPr>
          <a:xfrm>
            <a:off x="280846" y="1809750"/>
            <a:ext cx="19444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Etape 2</a:t>
            </a:r>
            <a:r>
              <a:rPr sz="3600"/>
              <a:t> :</a:t>
            </a:r>
          </a:p>
        </p:txBody>
      </p:sp>
      <p:sp>
        <p:nvSpPr>
          <p:cNvPr id="149" name="Shape 149"/>
          <p:cNvSpPr/>
          <p:nvPr/>
        </p:nvSpPr>
        <p:spPr>
          <a:xfrm>
            <a:off x="772169" y="5216525"/>
            <a:ext cx="336738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Acide sulfurique</a:t>
            </a:r>
          </a:p>
        </p:txBody>
      </p:sp>
      <p:sp>
        <p:nvSpPr>
          <p:cNvPr id="150" name="Shape 150"/>
          <p:cNvSpPr/>
          <p:nvPr/>
        </p:nvSpPr>
        <p:spPr>
          <a:xfrm>
            <a:off x="4580932" y="5540375"/>
            <a:ext cx="1777535" cy="0"/>
          </a:xfrm>
          <a:prstGeom prst="line">
            <a:avLst/>
          </a:prstGeom>
          <a:ln w="127000">
            <a:solidFill/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51" name="Shape 151"/>
          <p:cNvSpPr/>
          <p:nvPr/>
        </p:nvSpPr>
        <p:spPr>
          <a:xfrm>
            <a:off x="296333" y="4905375"/>
            <a:ext cx="4202050" cy="1270000"/>
          </a:xfrm>
          <a:prstGeom prst="rect">
            <a:avLst/>
          </a:prstGeom>
          <a:ln w="12700">
            <a:solidFill>
              <a:srgbClr val="94175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5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3383" y="2243666"/>
            <a:ext cx="5194301" cy="6146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991278" y="7147454"/>
            <a:ext cx="47907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Cela stoppe la réaction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1509454"/>
            <a:ext cx="12115800" cy="7035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3765168" y="360375"/>
            <a:ext cx="54744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Préparation</a:t>
            </a:r>
          </a:p>
        </p:txBody>
      </p:sp>
      <p:sp>
        <p:nvSpPr>
          <p:cNvPr id="157" name="Shape 15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58" name="Shape 158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159" name="Shape 159"/>
          <p:cNvSpPr/>
          <p:nvPr/>
        </p:nvSpPr>
        <p:spPr>
          <a:xfrm>
            <a:off x="280846" y="1809750"/>
            <a:ext cx="19444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Etape 2</a:t>
            </a:r>
            <a:r>
              <a:rPr sz="3600"/>
              <a:t> :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3765168" y="360375"/>
            <a:ext cx="54744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Préparation</a:t>
            </a:r>
          </a:p>
        </p:txBody>
      </p:sp>
      <p:sp>
        <p:nvSpPr>
          <p:cNvPr id="162" name="Shape 16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63" name="Shape 163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164" name="Shape 164"/>
          <p:cNvSpPr/>
          <p:nvPr/>
        </p:nvSpPr>
        <p:spPr>
          <a:xfrm>
            <a:off x="280846" y="1809750"/>
            <a:ext cx="19444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Etape 3</a:t>
            </a:r>
            <a:r>
              <a:rPr sz="3600"/>
              <a:t> :</a:t>
            </a:r>
          </a:p>
        </p:txBody>
      </p:sp>
      <p:sp>
        <p:nvSpPr>
          <p:cNvPr id="165" name="Shape 165"/>
          <p:cNvSpPr/>
          <p:nvPr/>
        </p:nvSpPr>
        <p:spPr>
          <a:xfrm>
            <a:off x="49097" y="4943475"/>
            <a:ext cx="469652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3g d’iodure de potassium</a:t>
            </a:r>
          </a:p>
        </p:txBody>
      </p:sp>
      <p:sp>
        <p:nvSpPr>
          <p:cNvPr id="166" name="Shape 166"/>
          <p:cNvSpPr/>
          <p:nvPr/>
        </p:nvSpPr>
        <p:spPr>
          <a:xfrm>
            <a:off x="4580932" y="5540375"/>
            <a:ext cx="1777535" cy="0"/>
          </a:xfrm>
          <a:prstGeom prst="line">
            <a:avLst/>
          </a:prstGeom>
          <a:ln w="127000">
            <a:solidFill/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67" name="Shape 167"/>
          <p:cNvSpPr/>
          <p:nvPr/>
        </p:nvSpPr>
        <p:spPr>
          <a:xfrm>
            <a:off x="296333" y="4905375"/>
            <a:ext cx="4202050" cy="1270000"/>
          </a:xfrm>
          <a:prstGeom prst="rect">
            <a:avLst/>
          </a:prstGeom>
          <a:ln w="12700">
            <a:solidFill>
              <a:srgbClr val="94175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9650" y="1876425"/>
            <a:ext cx="51943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271000" y="7147454"/>
            <a:ext cx="42313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2600"/>
                </a:solidFill>
              </a:rPr>
              <a:t>Disparition du solide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500" y="1737230"/>
            <a:ext cx="12115800" cy="7035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/>
        </p:nvSpPr>
        <p:spPr>
          <a:xfrm>
            <a:off x="3765168" y="360375"/>
            <a:ext cx="54744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Préparation</a:t>
            </a:r>
          </a:p>
        </p:txBody>
      </p:sp>
      <p:sp>
        <p:nvSpPr>
          <p:cNvPr id="173" name="Shape 173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74" name="Shape 174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175" name="Shape 175"/>
          <p:cNvSpPr/>
          <p:nvPr/>
        </p:nvSpPr>
        <p:spPr>
          <a:xfrm>
            <a:off x="280846" y="1809750"/>
            <a:ext cx="19444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Etape 3</a:t>
            </a:r>
            <a:r>
              <a:rPr sz="3600"/>
              <a:t> :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3906138" y="360375"/>
            <a:ext cx="519252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Le dosage</a:t>
            </a:r>
          </a:p>
        </p:txBody>
      </p:sp>
      <p:sp>
        <p:nvSpPr>
          <p:cNvPr id="178" name="Shape 178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79" name="Shape 179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grpSp>
        <p:nvGrpSpPr>
          <p:cNvPr id="194" name="Group 194"/>
          <p:cNvGrpSpPr/>
          <p:nvPr/>
        </p:nvGrpSpPr>
        <p:grpSpPr>
          <a:xfrm>
            <a:off x="3844411" y="1428855"/>
            <a:ext cx="8025311" cy="7196999"/>
            <a:chOff x="0" y="0"/>
            <a:chExt cx="8025310" cy="7196997"/>
          </a:xfrm>
        </p:grpSpPr>
        <p:grpSp>
          <p:nvGrpSpPr>
            <p:cNvPr id="188" name="Group 188"/>
            <p:cNvGrpSpPr/>
            <p:nvPr/>
          </p:nvGrpSpPr>
          <p:grpSpPr>
            <a:xfrm>
              <a:off x="0" y="0"/>
              <a:ext cx="8025311" cy="7164169"/>
              <a:chOff x="0" y="0"/>
              <a:chExt cx="8025310" cy="7164168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6755310" y="2947084"/>
                <a:ext cx="1270001" cy="127000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</a:p>
            </p:txBody>
          </p:sp>
          <p:pic>
            <p:nvPicPr>
              <p:cNvPr id="181" name="pasted-image.png"/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9205" y="0"/>
                <a:ext cx="1721080" cy="71641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82" name="Shape 182"/>
              <p:cNvSpPr/>
              <p:nvPr/>
            </p:nvSpPr>
            <p:spPr>
              <a:xfrm flipV="1">
                <a:off x="1855048" y="2460142"/>
                <a:ext cx="1333756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sp>
            <p:nvSpPr>
              <p:cNvPr id="183" name="Shape 183"/>
              <p:cNvSpPr/>
              <p:nvPr/>
            </p:nvSpPr>
            <p:spPr>
              <a:xfrm flipV="1">
                <a:off x="1856000" y="6081524"/>
                <a:ext cx="1333756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  <a:headEnd type="arrow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2400"/>
                </a:pPr>
              </a:p>
            </p:txBody>
          </p:sp>
          <p:pic>
            <p:nvPicPr>
              <p:cNvPr id="184" name="pasted-image.png"/>
              <p:cNvPicPr/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3380553" y="1485473"/>
                <a:ext cx="3425945" cy="832734"/>
              </a:xfrm>
              <a:prstGeom prst="rect">
                <a:avLst/>
              </a:prstGeom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5" name="pasted-image.png"/>
              <p:cNvPicPr/>
              <p:nvPr/>
            </p:nvPicPr>
            <p:blipFill>
              <a:blip r:embed="rId4">
                <a:extLst/>
              </a:blip>
              <a:srcRect l="0" t="26243" r="62194" b="0"/>
              <a:stretch>
                <a:fillRect/>
              </a:stretch>
            </p:blipFill>
            <p:spPr>
              <a:xfrm>
                <a:off x="2779579" y="2512720"/>
                <a:ext cx="1975288" cy="9367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6" name="pasted-image.pn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335474" y="5665158"/>
                <a:ext cx="659481" cy="832734"/>
              </a:xfrm>
              <a:prstGeom prst="rect">
                <a:avLst/>
              </a:prstGeom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7" name="pasted-image.png"/>
              <p:cNvPicPr/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259808"/>
                <a:ext cx="1829573" cy="670398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89" name="Shape 189"/>
            <p:cNvSpPr/>
            <p:nvPr/>
          </p:nvSpPr>
          <p:spPr>
            <a:xfrm>
              <a:off x="3722713" y="6106345"/>
              <a:ext cx="57988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(aq)</a:t>
              </a:r>
            </a:p>
          </p:txBody>
        </p:sp>
        <p:sp>
          <p:nvSpPr>
            <p:cNvPr id="190" name="Shape 190"/>
            <p:cNvSpPr/>
            <p:nvPr/>
          </p:nvSpPr>
          <p:spPr>
            <a:xfrm>
              <a:off x="6105364" y="1905741"/>
              <a:ext cx="57988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(aq)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4206022" y="1905741"/>
              <a:ext cx="579883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(aq)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4661851" y="2586896"/>
              <a:ext cx="212214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0,01mol/L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3260600" y="6549297"/>
              <a:ext cx="197824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3600"/>
                <a:t>V</a:t>
              </a:r>
              <a:r>
                <a:rPr sz="2100"/>
                <a:t>0</a:t>
              </a:r>
              <a:r>
                <a:rPr sz="3600"/>
                <a:t>=50mL</a:t>
              </a:r>
            </a:p>
          </p:txBody>
        </p:sp>
      </p:grp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5" name="Shape 45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4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3308" y="2038350"/>
            <a:ext cx="10478184" cy="618989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292517" y="8773583"/>
            <a:ext cx="5883499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png"/>
          <p:cNvPicPr/>
          <p:nvPr/>
        </p:nvPicPr>
        <p:blipFill>
          <a:blip r:embed="rId2">
            <a:extLst/>
          </a:blip>
          <a:srcRect l="0" t="0" r="19273" b="0"/>
          <a:stretch>
            <a:fillRect/>
          </a:stretch>
        </p:blipFill>
        <p:spPr>
          <a:xfrm>
            <a:off x="1805516" y="1245430"/>
            <a:ext cx="8228159" cy="678860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78866" y="392125"/>
            <a:ext cx="12647067" cy="8636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I.1) Rappels sur les différents domaines</a:t>
            </a:r>
          </a:p>
        </p:txBody>
      </p:sp>
      <p:sp>
        <p:nvSpPr>
          <p:cNvPr id="51" name="Shape 5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52" name="pasted-image.png"/>
          <p:cNvPicPr/>
          <p:nvPr/>
        </p:nvPicPr>
        <p:blipFill>
          <a:blip r:embed="rId3">
            <a:extLst/>
          </a:blip>
          <a:srcRect l="0" t="0" r="0" b="63459"/>
          <a:stretch>
            <a:fillRect/>
          </a:stretch>
        </p:blipFill>
        <p:spPr>
          <a:xfrm>
            <a:off x="266700" y="7397750"/>
            <a:ext cx="12471232" cy="1887009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266861" y="3149600"/>
            <a:ext cx="1270001" cy="27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4" name="Shape 54"/>
          <p:cNvSpPr/>
          <p:nvPr/>
        </p:nvSpPr>
        <p:spPr>
          <a:xfrm>
            <a:off x="6266861" y="2497666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5" name="Shape 55"/>
          <p:cNvSpPr/>
          <p:nvPr/>
        </p:nvSpPr>
        <p:spPr>
          <a:xfrm>
            <a:off x="7274394" y="2692400"/>
            <a:ext cx="1207072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6" name="Shape 56"/>
          <p:cNvSpPr/>
          <p:nvPr/>
        </p:nvSpPr>
        <p:spPr>
          <a:xfrm>
            <a:off x="5335528" y="2692400"/>
            <a:ext cx="1207071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7" name="Shape 57"/>
          <p:cNvSpPr/>
          <p:nvPr/>
        </p:nvSpPr>
        <p:spPr>
          <a:xfrm>
            <a:off x="5733461" y="5574241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8" name="Shape 58"/>
          <p:cNvSpPr/>
          <p:nvPr/>
        </p:nvSpPr>
        <p:spPr>
          <a:xfrm>
            <a:off x="5733461" y="4960408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59" name="Shape 59"/>
          <p:cNvSpPr/>
          <p:nvPr/>
        </p:nvSpPr>
        <p:spPr>
          <a:xfrm>
            <a:off x="6575894" y="5142441"/>
            <a:ext cx="1207072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0" name="Shape 60"/>
          <p:cNvSpPr/>
          <p:nvPr/>
        </p:nvSpPr>
        <p:spPr>
          <a:xfrm>
            <a:off x="4979928" y="5142441"/>
            <a:ext cx="1207071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1" name="Shape 61"/>
          <p:cNvSpPr/>
          <p:nvPr/>
        </p:nvSpPr>
        <p:spPr>
          <a:xfrm>
            <a:off x="3417827" y="4614333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2" name="Shape 62"/>
          <p:cNvSpPr/>
          <p:nvPr/>
        </p:nvSpPr>
        <p:spPr>
          <a:xfrm>
            <a:off x="3642855" y="3459559"/>
            <a:ext cx="819945" cy="138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3" name="Shape 63"/>
          <p:cNvSpPr/>
          <p:nvPr/>
        </p:nvSpPr>
        <p:spPr>
          <a:xfrm>
            <a:off x="4289894" y="3543300"/>
            <a:ext cx="241403" cy="435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4" name="Shape 64"/>
          <p:cNvSpPr/>
          <p:nvPr/>
        </p:nvSpPr>
        <p:spPr>
          <a:xfrm>
            <a:off x="3515663" y="3543300"/>
            <a:ext cx="241403" cy="435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5" name="Shape 65"/>
          <p:cNvSpPr/>
          <p:nvPr/>
        </p:nvSpPr>
        <p:spPr>
          <a:xfrm>
            <a:off x="3756494" y="3914113"/>
            <a:ext cx="592668" cy="100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66" name="Shape 66"/>
          <p:cNvSpPr/>
          <p:nvPr/>
        </p:nvSpPr>
        <p:spPr>
          <a:xfrm flipV="1">
            <a:off x="3445933" y="2224616"/>
            <a:ext cx="1" cy="876301"/>
          </a:xfrm>
          <a:prstGeom prst="line">
            <a:avLst/>
          </a:prstGeom>
          <a:ln w="63500">
            <a:solidFill>
              <a:srgbClr val="94175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asted-image.png"/>
          <p:cNvPicPr/>
          <p:nvPr/>
        </p:nvPicPr>
        <p:blipFill>
          <a:blip r:embed="rId2">
            <a:extLst/>
          </a:blip>
          <a:srcRect l="0" t="0" r="19273" b="0"/>
          <a:stretch>
            <a:fillRect/>
          </a:stretch>
        </p:blipFill>
        <p:spPr>
          <a:xfrm>
            <a:off x="1805516" y="1245430"/>
            <a:ext cx="8228159" cy="6788606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78866" y="392125"/>
            <a:ext cx="12647067" cy="8636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I.1) Rappels sur les différents domaines</a:t>
            </a:r>
          </a:p>
        </p:txBody>
      </p:sp>
      <p:sp>
        <p:nvSpPr>
          <p:cNvPr id="70" name="Shape 70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71" name="pasted-image.png"/>
          <p:cNvPicPr/>
          <p:nvPr/>
        </p:nvPicPr>
        <p:blipFill>
          <a:blip r:embed="rId3">
            <a:extLst/>
          </a:blip>
          <a:srcRect l="0" t="34429" r="0" b="29029"/>
          <a:stretch>
            <a:fillRect/>
          </a:stretch>
        </p:blipFill>
        <p:spPr>
          <a:xfrm>
            <a:off x="266700" y="7397750"/>
            <a:ext cx="12471232" cy="1887009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6266861" y="3149600"/>
            <a:ext cx="1270001" cy="27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3" name="Shape 73"/>
          <p:cNvSpPr/>
          <p:nvPr/>
        </p:nvSpPr>
        <p:spPr>
          <a:xfrm>
            <a:off x="6266861" y="2497666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4" name="Shape 74"/>
          <p:cNvSpPr/>
          <p:nvPr/>
        </p:nvSpPr>
        <p:spPr>
          <a:xfrm>
            <a:off x="7274394" y="2692400"/>
            <a:ext cx="1207072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5" name="Shape 75"/>
          <p:cNvSpPr/>
          <p:nvPr/>
        </p:nvSpPr>
        <p:spPr>
          <a:xfrm>
            <a:off x="5335528" y="2692400"/>
            <a:ext cx="1207071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6" name="Shape 76"/>
          <p:cNvSpPr/>
          <p:nvPr/>
        </p:nvSpPr>
        <p:spPr>
          <a:xfrm>
            <a:off x="5733461" y="5574241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7" name="Shape 77"/>
          <p:cNvSpPr/>
          <p:nvPr/>
        </p:nvSpPr>
        <p:spPr>
          <a:xfrm>
            <a:off x="5733461" y="4960408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8" name="Shape 78"/>
          <p:cNvSpPr/>
          <p:nvPr/>
        </p:nvSpPr>
        <p:spPr>
          <a:xfrm>
            <a:off x="6575894" y="5142441"/>
            <a:ext cx="1207072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79" name="Shape 79"/>
          <p:cNvSpPr/>
          <p:nvPr/>
        </p:nvSpPr>
        <p:spPr>
          <a:xfrm>
            <a:off x="4979928" y="5142441"/>
            <a:ext cx="1207071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0" name="Shape 80"/>
          <p:cNvSpPr/>
          <p:nvPr/>
        </p:nvSpPr>
        <p:spPr>
          <a:xfrm>
            <a:off x="3417827" y="4614333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1" name="Shape 81"/>
          <p:cNvSpPr/>
          <p:nvPr/>
        </p:nvSpPr>
        <p:spPr>
          <a:xfrm>
            <a:off x="3642855" y="3459559"/>
            <a:ext cx="819945" cy="138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2" name="Shape 82"/>
          <p:cNvSpPr/>
          <p:nvPr/>
        </p:nvSpPr>
        <p:spPr>
          <a:xfrm>
            <a:off x="4289894" y="3543300"/>
            <a:ext cx="241403" cy="435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3" name="Shape 83"/>
          <p:cNvSpPr/>
          <p:nvPr/>
        </p:nvSpPr>
        <p:spPr>
          <a:xfrm>
            <a:off x="3515663" y="3543300"/>
            <a:ext cx="241403" cy="435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4" name="Shape 84"/>
          <p:cNvSpPr/>
          <p:nvPr/>
        </p:nvSpPr>
        <p:spPr>
          <a:xfrm>
            <a:off x="3756494" y="3914113"/>
            <a:ext cx="592668" cy="100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85" name="Shape 85"/>
          <p:cNvSpPr/>
          <p:nvPr/>
        </p:nvSpPr>
        <p:spPr>
          <a:xfrm>
            <a:off x="3073400" y="3997854"/>
            <a:ext cx="3945299" cy="1"/>
          </a:xfrm>
          <a:prstGeom prst="line">
            <a:avLst/>
          </a:prstGeom>
          <a:ln w="63500">
            <a:solidFill>
              <a:srgbClr val="94175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sted-image.png"/>
          <p:cNvPicPr/>
          <p:nvPr/>
        </p:nvPicPr>
        <p:blipFill>
          <a:blip r:embed="rId2">
            <a:extLst/>
          </a:blip>
          <a:srcRect l="0" t="0" r="19273" b="0"/>
          <a:stretch>
            <a:fillRect/>
          </a:stretch>
        </p:blipFill>
        <p:spPr>
          <a:xfrm>
            <a:off x="1805516" y="1245430"/>
            <a:ext cx="8228159" cy="6788606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178866" y="392125"/>
            <a:ext cx="12647067" cy="8636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600"/>
            </a:lvl1pPr>
          </a:lstStyle>
          <a:p>
            <a:pPr lvl="0">
              <a:defRPr sz="1800"/>
            </a:pPr>
            <a:r>
              <a:rPr sz="5600"/>
              <a:t>I.1) Rappels sur les différents domaines</a:t>
            </a:r>
          </a:p>
        </p:txBody>
      </p:sp>
      <p:sp>
        <p:nvSpPr>
          <p:cNvPr id="89" name="Shape 89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90" name="pasted-image.png"/>
          <p:cNvPicPr/>
          <p:nvPr/>
        </p:nvPicPr>
        <p:blipFill>
          <a:blip r:embed="rId3">
            <a:extLst/>
          </a:blip>
          <a:srcRect l="0" t="67220" r="0" b="0"/>
          <a:stretch>
            <a:fillRect/>
          </a:stretch>
        </p:blipFill>
        <p:spPr>
          <a:xfrm>
            <a:off x="266700" y="7397750"/>
            <a:ext cx="12471232" cy="169276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6266861" y="3149600"/>
            <a:ext cx="1270001" cy="279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2" name="Shape 92"/>
          <p:cNvSpPr/>
          <p:nvPr/>
        </p:nvSpPr>
        <p:spPr>
          <a:xfrm>
            <a:off x="6266861" y="2497666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3" name="Shape 93"/>
          <p:cNvSpPr/>
          <p:nvPr/>
        </p:nvSpPr>
        <p:spPr>
          <a:xfrm>
            <a:off x="7274394" y="2692400"/>
            <a:ext cx="1207072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4" name="Shape 94"/>
          <p:cNvSpPr/>
          <p:nvPr/>
        </p:nvSpPr>
        <p:spPr>
          <a:xfrm>
            <a:off x="5335528" y="2692400"/>
            <a:ext cx="1207071" cy="647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5" name="Shape 95"/>
          <p:cNvSpPr/>
          <p:nvPr/>
        </p:nvSpPr>
        <p:spPr>
          <a:xfrm>
            <a:off x="5733461" y="5574241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6" name="Shape 96"/>
          <p:cNvSpPr/>
          <p:nvPr/>
        </p:nvSpPr>
        <p:spPr>
          <a:xfrm>
            <a:off x="5733461" y="4960408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7" name="Shape 97"/>
          <p:cNvSpPr/>
          <p:nvPr/>
        </p:nvSpPr>
        <p:spPr>
          <a:xfrm>
            <a:off x="6575894" y="5142441"/>
            <a:ext cx="1207072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8" name="Shape 98"/>
          <p:cNvSpPr/>
          <p:nvPr/>
        </p:nvSpPr>
        <p:spPr>
          <a:xfrm>
            <a:off x="4979928" y="5142441"/>
            <a:ext cx="1207071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99" name="Shape 99"/>
          <p:cNvSpPr/>
          <p:nvPr/>
        </p:nvSpPr>
        <p:spPr>
          <a:xfrm>
            <a:off x="3417827" y="4614333"/>
            <a:ext cx="1270001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0" name="Shape 100"/>
          <p:cNvSpPr/>
          <p:nvPr/>
        </p:nvSpPr>
        <p:spPr>
          <a:xfrm>
            <a:off x="3642855" y="3459559"/>
            <a:ext cx="819945" cy="1387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1" name="Shape 101"/>
          <p:cNvSpPr/>
          <p:nvPr/>
        </p:nvSpPr>
        <p:spPr>
          <a:xfrm>
            <a:off x="4289894" y="3543300"/>
            <a:ext cx="241403" cy="435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2" name="Shape 102"/>
          <p:cNvSpPr/>
          <p:nvPr/>
        </p:nvSpPr>
        <p:spPr>
          <a:xfrm>
            <a:off x="3515663" y="3543300"/>
            <a:ext cx="241403" cy="435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3" name="Shape 103"/>
          <p:cNvSpPr/>
          <p:nvPr/>
        </p:nvSpPr>
        <p:spPr>
          <a:xfrm>
            <a:off x="3756494" y="3914113"/>
            <a:ext cx="592668" cy="1006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04" name="Shape 104"/>
          <p:cNvSpPr/>
          <p:nvPr/>
        </p:nvSpPr>
        <p:spPr>
          <a:xfrm>
            <a:off x="3462866" y="3200399"/>
            <a:ext cx="3597938" cy="798690"/>
          </a:xfrm>
          <a:prstGeom prst="line">
            <a:avLst/>
          </a:prstGeom>
          <a:ln w="63500">
            <a:solidFill>
              <a:srgbClr val="94175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772794" y="360375"/>
            <a:ext cx="1145921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Dismutation et médiamutation</a:t>
            </a:r>
          </a:p>
        </p:txBody>
      </p:sp>
      <p:sp>
        <p:nvSpPr>
          <p:cNvPr id="107" name="Shape 10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8" name="Shape 108"/>
          <p:cNvSpPr/>
          <p:nvPr/>
        </p:nvSpPr>
        <p:spPr>
          <a:xfrm>
            <a:off x="165307" y="8773583"/>
            <a:ext cx="6442721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Explication de la manipulation :</a:t>
            </a:r>
          </a:p>
        </p:txBody>
      </p:sp>
      <p:pic>
        <p:nvPicPr>
          <p:cNvPr id="10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1358900"/>
            <a:ext cx="11379200" cy="703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772794" y="360375"/>
            <a:ext cx="1145921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Dismutation et médiamutation</a:t>
            </a:r>
          </a:p>
        </p:txBody>
      </p:sp>
      <p:sp>
        <p:nvSpPr>
          <p:cNvPr id="112" name="Shape 11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3" name="Shape 113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pic>
        <p:nvPicPr>
          <p:cNvPr id="11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1358900"/>
            <a:ext cx="11379200" cy="703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772794" y="360375"/>
            <a:ext cx="1145921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Dismutation et médiamutation</a:t>
            </a:r>
          </a:p>
        </p:txBody>
      </p:sp>
      <p:sp>
        <p:nvSpPr>
          <p:cNvPr id="117" name="Shape 117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18" name="Shape 118"/>
          <p:cNvSpPr/>
          <p:nvPr/>
        </p:nvSpPr>
        <p:spPr>
          <a:xfrm>
            <a:off x="165307" y="8773583"/>
            <a:ext cx="6442721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Explication de la manipulation :</a:t>
            </a:r>
          </a:p>
        </p:txBody>
      </p:sp>
      <p:pic>
        <p:nvPicPr>
          <p:cNvPr id="11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1358900"/>
            <a:ext cx="11379200" cy="703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765168" y="360375"/>
            <a:ext cx="547446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Préparation</a:t>
            </a:r>
          </a:p>
        </p:txBody>
      </p:sp>
      <p:sp>
        <p:nvSpPr>
          <p:cNvPr id="122" name="Shape 122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23" name="Shape 123"/>
          <p:cNvSpPr/>
          <p:nvPr/>
        </p:nvSpPr>
        <p:spPr>
          <a:xfrm>
            <a:off x="444917" y="8773583"/>
            <a:ext cx="5883500" cy="673101"/>
          </a:xfrm>
          <a:prstGeom prst="rect">
            <a:avLst/>
          </a:prstGeom>
          <a:ln w="25400">
            <a:solidFill>
              <a:srgbClr val="A7A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Principe de la manipulation :</a:t>
            </a:r>
          </a:p>
        </p:txBody>
      </p:sp>
      <p:sp>
        <p:nvSpPr>
          <p:cNvPr id="124" name="Shape 124"/>
          <p:cNvSpPr/>
          <p:nvPr/>
        </p:nvSpPr>
        <p:spPr>
          <a:xfrm>
            <a:off x="280846" y="1809750"/>
            <a:ext cx="19444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Etape 1</a:t>
            </a:r>
            <a:r>
              <a:rPr sz="3600"/>
              <a:t> :</a:t>
            </a:r>
          </a:p>
        </p:txBody>
      </p:sp>
      <p:pic>
        <p:nvPicPr>
          <p:cNvPr id="12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8316" y="2727830"/>
            <a:ext cx="5194301" cy="5054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695597" y="4552950"/>
            <a:ext cx="35205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700mg de soude</a:t>
            </a:r>
          </a:p>
        </p:txBody>
      </p:sp>
      <p:sp>
        <p:nvSpPr>
          <p:cNvPr id="127" name="Shape 127"/>
          <p:cNvSpPr/>
          <p:nvPr/>
        </p:nvSpPr>
        <p:spPr>
          <a:xfrm>
            <a:off x="165083" y="5880100"/>
            <a:ext cx="458155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2g de chlorure de manganèse</a:t>
            </a:r>
          </a:p>
        </p:txBody>
      </p:sp>
      <p:sp>
        <p:nvSpPr>
          <p:cNvPr id="128" name="Shape 128"/>
          <p:cNvSpPr/>
          <p:nvPr/>
        </p:nvSpPr>
        <p:spPr>
          <a:xfrm>
            <a:off x="2265213" y="5216525"/>
            <a:ext cx="3812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+</a:t>
            </a:r>
          </a:p>
        </p:txBody>
      </p:sp>
      <p:sp>
        <p:nvSpPr>
          <p:cNvPr id="129" name="Shape 129"/>
          <p:cNvSpPr/>
          <p:nvPr/>
        </p:nvSpPr>
        <p:spPr>
          <a:xfrm>
            <a:off x="4580932" y="5540375"/>
            <a:ext cx="1777535" cy="0"/>
          </a:xfrm>
          <a:prstGeom prst="line">
            <a:avLst/>
          </a:prstGeom>
          <a:ln w="127000">
            <a:solidFill/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130" name="Shape 130"/>
          <p:cNvSpPr/>
          <p:nvPr/>
        </p:nvSpPr>
        <p:spPr>
          <a:xfrm>
            <a:off x="296333" y="4241800"/>
            <a:ext cx="4202050" cy="3075186"/>
          </a:xfrm>
          <a:prstGeom prst="rect">
            <a:avLst/>
          </a:prstGeom>
          <a:ln w="12700">
            <a:solidFill>
              <a:srgbClr val="941751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