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24</a:t>
            </a:r>
            <a:r>
              <a:rPr sz="5900"/>
              <a:t> : </a:t>
            </a:r>
            <a:r>
              <a:rPr sz="5900"/>
              <a:t>Optimisation d’un procédé chimique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>
              <a:defRPr sz="1800"/>
            </a:pPr>
            <a:r>
              <a:rPr b="1" sz="6000" u="sng"/>
              <a:t>Niveau </a:t>
            </a:r>
            <a:r>
              <a:rPr sz="6000"/>
              <a:t>: CPGE </a:t>
            </a:r>
            <a:endParaRPr sz="6000"/>
          </a:p>
          <a:p>
            <a:pPr lvl="0" algn="just">
              <a:defRPr sz="1800"/>
            </a:pPr>
            <a:r>
              <a:rPr b="1" sz="6000" u="sng"/>
              <a:t>Prérequis</a:t>
            </a:r>
            <a:r>
              <a:rPr sz="6000"/>
              <a:t> : </a:t>
            </a:r>
            <a:endParaRPr sz="6000"/>
          </a:p>
          <a:p>
            <a:pPr lvl="5" indent="1143000" algn="just">
              <a:defRPr sz="1800"/>
            </a:pPr>
            <a:r>
              <a:rPr sz="6000"/>
              <a:t>-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45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0350" y="2533650"/>
            <a:ext cx="9944100" cy="4686300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47" name="Shape 47"/>
          <p:cNvSpPr/>
          <p:nvPr/>
        </p:nvSpPr>
        <p:spPr>
          <a:xfrm>
            <a:off x="2645333" y="7050616"/>
            <a:ext cx="77141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Solutions d’acide benzoïque saturées</a:t>
            </a:r>
          </a:p>
        </p:txBody>
      </p:sp>
      <p:sp>
        <p:nvSpPr>
          <p:cNvPr id="48" name="Shape 48"/>
          <p:cNvSpPr/>
          <p:nvPr/>
        </p:nvSpPr>
        <p:spPr>
          <a:xfrm>
            <a:off x="1874151" y="2800350"/>
            <a:ext cx="1145432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à 0ºC</a:t>
            </a:r>
          </a:p>
        </p:txBody>
      </p:sp>
      <p:sp>
        <p:nvSpPr>
          <p:cNvPr id="49" name="Shape 49"/>
          <p:cNvSpPr/>
          <p:nvPr/>
        </p:nvSpPr>
        <p:spPr>
          <a:xfrm>
            <a:off x="5929548" y="2713837"/>
            <a:ext cx="1399704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à 25ºC</a:t>
            </a:r>
          </a:p>
        </p:txBody>
      </p:sp>
      <p:sp>
        <p:nvSpPr>
          <p:cNvPr id="50" name="Shape 50"/>
          <p:cNvSpPr/>
          <p:nvPr/>
        </p:nvSpPr>
        <p:spPr>
          <a:xfrm>
            <a:off x="10061281" y="2584449"/>
            <a:ext cx="1399705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à 50ºC</a:t>
            </a:r>
          </a:p>
        </p:txBody>
      </p:sp>
      <p:sp>
        <p:nvSpPr>
          <p:cNvPr id="51" name="Shape 51"/>
          <p:cNvSpPr/>
          <p:nvPr/>
        </p:nvSpPr>
        <p:spPr>
          <a:xfrm>
            <a:off x="2077338" y="360375"/>
            <a:ext cx="885012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Relation de Van’t Hoff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Num" sz="quarter" idx="4294967295"/>
          </p:nvPr>
        </p:nvSpPr>
        <p:spPr>
          <a:xfrm>
            <a:off x="6381698" y="9216435"/>
            <a:ext cx="357306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lnSpc>
                <a:spcPct val="90000"/>
              </a:lnSpc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4" name="Shape 54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55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0350" y="2146300"/>
            <a:ext cx="9944100" cy="54610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2077338" y="360375"/>
            <a:ext cx="885012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Relation de Van’t Hoff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Num" sz="quarter" idx="4294967295"/>
          </p:nvPr>
        </p:nvSpPr>
        <p:spPr>
          <a:xfrm>
            <a:off x="6381698" y="9216435"/>
            <a:ext cx="296352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9" name="Shape 59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grpSp>
        <p:nvGrpSpPr>
          <p:cNvPr id="62" name="Group 62"/>
          <p:cNvGrpSpPr/>
          <p:nvPr/>
        </p:nvGrpSpPr>
        <p:grpSpPr>
          <a:xfrm>
            <a:off x="35983" y="1402291"/>
            <a:ext cx="9717618" cy="6949019"/>
            <a:chOff x="0" y="0"/>
            <a:chExt cx="9717617" cy="6949018"/>
          </a:xfrm>
        </p:grpSpPr>
        <p:pic>
          <p:nvPicPr>
            <p:cNvPr id="60" name="image5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29116"/>
              <a:ext cx="9004301" cy="68199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1" name="Shape 61"/>
            <p:cNvSpPr/>
            <p:nvPr/>
          </p:nvSpPr>
          <p:spPr>
            <a:xfrm>
              <a:off x="8447616" y="0"/>
              <a:ext cx="1270002" cy="1270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63" name="Shape 63"/>
          <p:cNvSpPr/>
          <p:nvPr/>
        </p:nvSpPr>
        <p:spPr>
          <a:xfrm flipH="1">
            <a:off x="4555066" y="4010023"/>
            <a:ext cx="1539970" cy="2"/>
          </a:xfrm>
          <a:prstGeom prst="line">
            <a:avLst/>
          </a:prstGeom>
          <a:ln w="889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64" name="Shape 64"/>
          <p:cNvSpPr/>
          <p:nvPr/>
        </p:nvSpPr>
        <p:spPr>
          <a:xfrm flipH="1">
            <a:off x="4868333" y="6626224"/>
            <a:ext cx="1539970" cy="2"/>
          </a:xfrm>
          <a:prstGeom prst="line">
            <a:avLst/>
          </a:prstGeom>
          <a:ln w="889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65" name="Shape 65"/>
          <p:cNvSpPr/>
          <p:nvPr/>
        </p:nvSpPr>
        <p:spPr>
          <a:xfrm>
            <a:off x="6610285" y="5904415"/>
            <a:ext cx="606649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Solution d’acide benzoïque saturée</a:t>
            </a:r>
          </a:p>
        </p:txBody>
      </p:sp>
      <p:sp>
        <p:nvSpPr>
          <p:cNvPr id="66" name="Shape 66"/>
          <p:cNvSpPr/>
          <p:nvPr/>
        </p:nvSpPr>
        <p:spPr>
          <a:xfrm>
            <a:off x="6401199" y="3370520"/>
            <a:ext cx="23360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/>
              <a:t>(Na⁺</a:t>
            </a:r>
            <a:r>
              <a:rPr sz="1500"/>
              <a:t>(aq);</a:t>
            </a:r>
            <a:r>
              <a:rPr sz="3000"/>
              <a:t> HO⁻</a:t>
            </a:r>
            <a:r>
              <a:rPr sz="1500"/>
              <a:t>(aq)</a:t>
            </a:r>
            <a:r>
              <a:rPr sz="3000"/>
              <a:t>)</a:t>
            </a:r>
          </a:p>
        </p:txBody>
      </p:sp>
      <p:sp>
        <p:nvSpPr>
          <p:cNvPr id="67" name="Shape 67"/>
          <p:cNvSpPr/>
          <p:nvPr/>
        </p:nvSpPr>
        <p:spPr>
          <a:xfrm>
            <a:off x="6496248" y="4009869"/>
            <a:ext cx="396008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/>
              <a:t>C</a:t>
            </a:r>
            <a:r>
              <a:rPr sz="1500"/>
              <a:t>b</a:t>
            </a:r>
            <a:r>
              <a:rPr sz="3000"/>
              <a:t>=0,</a:t>
            </a:r>
            <a:r>
              <a:rPr sz="3000"/>
              <a:t>050±</a:t>
            </a:r>
            <a:r>
              <a:rPr sz="3000"/>
              <a:t> </a:t>
            </a:r>
            <a:r>
              <a:rPr sz="3000"/>
              <a:t>0,001</a:t>
            </a:r>
            <a:r>
              <a:rPr sz="3000"/>
              <a:t>mol.L⁻¹</a:t>
            </a:r>
          </a:p>
        </p:txBody>
      </p:sp>
      <p:sp>
        <p:nvSpPr>
          <p:cNvPr id="68" name="Shape 68"/>
          <p:cNvSpPr/>
          <p:nvPr/>
        </p:nvSpPr>
        <p:spPr>
          <a:xfrm>
            <a:off x="6686513" y="6565486"/>
            <a:ext cx="334617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/>
              <a:t>V</a:t>
            </a:r>
            <a:r>
              <a:rPr sz="1500"/>
              <a:t>0</a:t>
            </a:r>
            <a:r>
              <a:rPr sz="3000"/>
              <a:t>=</a:t>
            </a:r>
            <a:r>
              <a:rPr sz="3000"/>
              <a:t>25,00 ± 0,03 mL</a:t>
            </a:r>
          </a:p>
        </p:txBody>
      </p:sp>
      <p:sp>
        <p:nvSpPr>
          <p:cNvPr id="69" name="Shape 69"/>
          <p:cNvSpPr/>
          <p:nvPr/>
        </p:nvSpPr>
        <p:spPr>
          <a:xfrm>
            <a:off x="2077338" y="360375"/>
            <a:ext cx="885012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Relation de Van’t Hoff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2077338" y="360375"/>
            <a:ext cx="885012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Relation de Van’t Hoff</a:t>
            </a:r>
          </a:p>
        </p:txBody>
      </p:sp>
      <p:sp>
        <p:nvSpPr>
          <p:cNvPr id="72" name="Shape 7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3" name="Shape 73"/>
          <p:cNvSpPr/>
          <p:nvPr/>
        </p:nvSpPr>
        <p:spPr>
          <a:xfrm>
            <a:off x="189688" y="8739167"/>
            <a:ext cx="5883500" cy="673101"/>
          </a:xfrm>
          <a:prstGeom prst="rect">
            <a:avLst/>
          </a:prstGeom>
          <a:ln w="25400">
            <a:solidFill>
              <a:srgbClr val="A9A9A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74" name="Shape 74"/>
          <p:cNvSpPr/>
          <p:nvPr/>
        </p:nvSpPr>
        <p:spPr>
          <a:xfrm>
            <a:off x="271375" y="4279900"/>
            <a:ext cx="1246205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FD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FDFF"/>
                </a:solidFill>
              </a:rPr>
              <a:t>On trace ln de la concentration trouvée par le dosage en fonction de 1/T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2077338" y="360375"/>
            <a:ext cx="885012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Relation de Van’t Hoff</a:t>
            </a:r>
          </a:p>
        </p:txBody>
      </p:sp>
      <p:sp>
        <p:nvSpPr>
          <p:cNvPr id="77" name="Shape 7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78" name="pasted-image.png"/>
          <p:cNvPicPr/>
          <p:nvPr/>
        </p:nvPicPr>
        <p:blipFill>
          <a:blip r:embed="rId2">
            <a:extLst/>
          </a:blip>
          <a:srcRect l="34159" t="69701" r="35288" b="13021"/>
          <a:stretch>
            <a:fillRect/>
          </a:stretch>
        </p:blipFill>
        <p:spPr>
          <a:xfrm>
            <a:off x="4893044" y="6604540"/>
            <a:ext cx="3104013" cy="699976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311140" y="1748637"/>
            <a:ext cx="68999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Par application de la loi de Hess :</a:t>
            </a:r>
          </a:p>
        </p:txBody>
      </p:sp>
      <p:pic>
        <p:nvPicPr>
          <p:cNvPr id="80" name="pasted-image.png"/>
          <p:cNvPicPr/>
          <p:nvPr/>
        </p:nvPicPr>
        <p:blipFill>
          <a:blip r:embed="rId2">
            <a:extLst/>
          </a:blip>
          <a:srcRect l="14844" t="14170" r="16116" b="71180"/>
          <a:stretch>
            <a:fillRect/>
          </a:stretch>
        </p:blipFill>
        <p:spPr>
          <a:xfrm>
            <a:off x="1474165" y="2851150"/>
            <a:ext cx="9941552" cy="84113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1" name="Table 81"/>
          <p:cNvGraphicFramePr/>
          <p:nvPr/>
        </p:nvGraphicFramePr>
        <p:xfrm>
          <a:off x="1657876" y="4778334"/>
          <a:ext cx="8875523" cy="39490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431411"/>
                <a:gridCol w="4431411"/>
              </a:tblGrid>
              <a:tr h="984085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3800">
                          <a:sym typeface="Helvetica"/>
                        </a:rPr>
                        <a:t>Espèce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3800">
                          <a:sym typeface="Helvetica"/>
                        </a:rPr>
                        <a:t>Δ</a:t>
                      </a:r>
                      <a:r>
                        <a:rPr b="1" sz="2600">
                          <a:sym typeface="Helvetica"/>
                        </a:rPr>
                        <a:t>f</a:t>
                      </a:r>
                      <a:r>
                        <a:rPr b="1" sz="3800">
                          <a:sym typeface="Helvetica"/>
                        </a:rPr>
                        <a:t>H° (à 298,15K)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6D6D6"/>
                    </a:solidFill>
                  </a:tcPr>
                </a:tc>
              </a:tr>
              <a:tr h="984085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3400">
                          <a:sym typeface="Helvetica"/>
                        </a:rPr>
                        <a:t>NH₃</a:t>
                      </a:r>
                      <a:r>
                        <a:rPr sz="2400">
                          <a:sym typeface="Helvetica"/>
                        </a:rPr>
                        <a:t>(g)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3400">
                          <a:sym typeface="Helvetica"/>
                        </a:rPr>
                        <a:t>-45,94 kJ/mol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984085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3400">
                          <a:sym typeface="Helvetica"/>
                        </a:rPr>
                        <a:t>N₂</a:t>
                      </a:r>
                      <a:r>
                        <a:rPr sz="2400">
                          <a:sym typeface="Helvetica"/>
                        </a:rPr>
                        <a:t>(g)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3400">
                          <a:sym typeface="Helvetica"/>
                        </a:rPr>
                        <a:t>0 kJ/mol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984085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3400">
                          <a:sym typeface="Helvetica"/>
                        </a:rPr>
                        <a:t>H₂</a:t>
                      </a:r>
                      <a:r>
                        <a:rPr sz="2400">
                          <a:sym typeface="Helvetica"/>
                        </a:rPr>
                        <a:t>(g)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3400">
                          <a:sym typeface="Helvetica"/>
                        </a:rPr>
                        <a:t>0 kJ/mol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2077338" y="360375"/>
            <a:ext cx="885012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Relation de Van’t Hoff</a:t>
            </a:r>
          </a:p>
        </p:txBody>
      </p:sp>
      <p:sp>
        <p:nvSpPr>
          <p:cNvPr id="84" name="Shape 84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85" name="pasted-image.png"/>
          <p:cNvPicPr/>
          <p:nvPr/>
        </p:nvPicPr>
        <p:blipFill>
          <a:blip r:embed="rId2">
            <a:extLst/>
          </a:blip>
          <a:srcRect l="34159" t="69701" r="35288" b="13021"/>
          <a:stretch>
            <a:fillRect/>
          </a:stretch>
        </p:blipFill>
        <p:spPr>
          <a:xfrm>
            <a:off x="3356741" y="7113345"/>
            <a:ext cx="6176583" cy="1392859"/>
          </a:xfrm>
          <a:prstGeom prst="rect">
            <a:avLst/>
          </a:prstGeom>
          <a:ln w="25400">
            <a:solidFill>
              <a:srgbClr val="FF2600"/>
            </a:solidFill>
          </a:ln>
        </p:spPr>
      </p:pic>
      <p:sp>
        <p:nvSpPr>
          <p:cNvPr id="86" name="Shape 86"/>
          <p:cNvSpPr/>
          <p:nvPr/>
        </p:nvSpPr>
        <p:spPr>
          <a:xfrm>
            <a:off x="235014" y="1748637"/>
            <a:ext cx="70522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Par application de la </a:t>
            </a:r>
            <a:r>
              <a:rPr b="1" sz="3600"/>
              <a:t>loi de</a:t>
            </a:r>
            <a:r>
              <a:rPr sz="3600"/>
              <a:t> </a:t>
            </a:r>
            <a:r>
              <a:rPr b="1" sz="3600"/>
              <a:t>Hess</a:t>
            </a:r>
            <a:r>
              <a:rPr sz="3600"/>
              <a:t> :</a:t>
            </a:r>
          </a:p>
        </p:txBody>
      </p:sp>
      <p:pic>
        <p:nvPicPr>
          <p:cNvPr id="87" name="pasted-image.png"/>
          <p:cNvPicPr/>
          <p:nvPr/>
        </p:nvPicPr>
        <p:blipFill>
          <a:blip r:embed="rId2">
            <a:extLst/>
          </a:blip>
          <a:srcRect l="14844" t="14170" r="16116" b="71180"/>
          <a:stretch>
            <a:fillRect/>
          </a:stretch>
        </p:blipFill>
        <p:spPr>
          <a:xfrm>
            <a:off x="1474164" y="2851150"/>
            <a:ext cx="9941553" cy="841139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126258" y="5209486"/>
            <a:ext cx="1275228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On peut étendre le résultat à un ensemble de températures avec </a:t>
            </a:r>
            <a:r>
              <a:rPr b="1" sz="3600"/>
              <a:t>l’approximation d’Ellingham </a:t>
            </a:r>
            <a:r>
              <a:rPr sz="3600"/>
              <a:t>: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